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179" r:id="rId2"/>
    <p:sldId id="1180" r:id="rId3"/>
    <p:sldId id="1181" r:id="rId4"/>
    <p:sldId id="1183" r:id="rId5"/>
    <p:sldId id="1184" r:id="rId6"/>
    <p:sldId id="1186" r:id="rId7"/>
    <p:sldId id="1187" r:id="rId8"/>
    <p:sldId id="1189" r:id="rId9"/>
    <p:sldId id="1190" r:id="rId10"/>
    <p:sldId id="1191" r:id="rId11"/>
    <p:sldId id="1192" r:id="rId12"/>
    <p:sldId id="1193" r:id="rId1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245" autoAdjust="0"/>
  </p:normalViewPr>
  <p:slideViewPr>
    <p:cSldViewPr>
      <p:cViewPr varScale="1">
        <p:scale>
          <a:sx n="87" d="100"/>
          <a:sy n="87" d="100"/>
        </p:scale>
        <p:origin x="14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34710-B9DE-45CD-BFF6-6B9A0F0208E2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543A1-EF02-4512-8C18-1DE39E6C24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87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6D84-113A-466D-8A77-E9FE689F7700}" type="datetimeFigureOut">
              <a:rPr lang="en-US" smtClean="0"/>
              <a:pPr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D571A-9E2D-437C-AF8F-D2FD78E90B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1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B6FE-ADCF-4509-BD8E-264B1F50128B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7CF-75F8-466F-ADC4-66F6B6FBA254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8D276-CC05-4D5A-A3E1-7BFC49418C60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1B766-8344-455D-9D0D-562CF64D8FA6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A269-EDB4-485A-8B3B-195627981790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29953-858A-4E39-B64A-38B9880FBD35}" type="datetime1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CA1A5-A1A8-4C36-9036-AE26F1F52447}" type="datetime1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436-0534-4F29-BEE8-B3DA37FE7A55}" type="datetime1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21CB-989D-4C58-9BC1-4D11E5C5420D}" type="datetime1">
              <a:rPr lang="en-US" smtClean="0"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384D-D521-4F0A-A241-03BD6800E763}" type="datetime1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8C5C-4B40-4787-9FDD-32E01BB51AB9}" type="datetime1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AF36F-A960-4AAD-93C9-424A4099CFED}" type="datetime1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niu.ed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b">
            <a:normAutofit fontScale="90000"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Impact of Product Modularity in Managing Uncertainty in Project Duration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b"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Northern Illinois University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Department of Technology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Shun Takai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NIU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62000" cy="132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38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Product Modularization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76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Modularization is product design approach that divides product architecture into modules that can be independently designed, developed, and tested</a:t>
            </a:r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/>
              <a:t>A Common Module Family (</a:t>
            </a:r>
            <a:r>
              <a:rPr lang="en-US" dirty="0" smtClean="0"/>
              <a:t>CMF) engineering </a:t>
            </a:r>
            <a:r>
              <a:rPr lang="en-US" dirty="0"/>
              <a:t>architecture </a:t>
            </a:r>
            <a:r>
              <a:rPr lang="en-US" dirty="0" smtClean="0"/>
              <a:t>in Renault/Nissan </a:t>
            </a:r>
            <a:r>
              <a:rPr lang="en-US" dirty="0"/>
              <a:t>Alliance </a:t>
            </a:r>
            <a:r>
              <a:rPr lang="en-US" dirty="0" smtClean="0"/>
              <a:t>vehicles </a:t>
            </a:r>
          </a:p>
          <a:p>
            <a:pPr lvl="1"/>
            <a:r>
              <a:rPr lang="en-US" dirty="0" smtClean="0"/>
              <a:t>Vehicle is </a:t>
            </a:r>
            <a:r>
              <a:rPr lang="en-US" dirty="0"/>
              <a:t>divided into </a:t>
            </a:r>
            <a:r>
              <a:rPr lang="en-US" dirty="0" smtClean="0"/>
              <a:t>engine </a:t>
            </a:r>
            <a:r>
              <a:rPr lang="en-US" dirty="0"/>
              <a:t>bay, cockpit, front underbody, rear underbody and electrical/electronic </a:t>
            </a:r>
            <a:r>
              <a:rPr lang="en-US" dirty="0" smtClean="0"/>
              <a:t>architecture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191000"/>
            <a:ext cx="4628741" cy="2775756"/>
          </a:xfrm>
          <a:prstGeom prst="rect">
            <a:avLst/>
          </a:prstGeom>
        </p:spPr>
      </p:pic>
      <p:sp>
        <p:nvSpPr>
          <p:cNvPr id="5" name="Text Box 10"/>
          <p:cNvSpPr txBox="1">
            <a:spLocks/>
          </p:cNvSpPr>
          <p:nvPr/>
        </p:nvSpPr>
        <p:spPr bwMode="auto">
          <a:xfrm>
            <a:off x="0" y="6627812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http://europe.autonews.com/article/20130619/ANE/306199957/renault-starts-modular-production-with-nissan-in-cost-cutting-drive</a:t>
            </a:r>
          </a:p>
        </p:txBody>
      </p:sp>
    </p:spTree>
    <p:extLst>
      <p:ext uri="{BB962C8B-B14F-4D97-AF65-F5344CB8AC3E}">
        <p14:creationId xmlns:p14="http://schemas.microsoft.com/office/powerpoint/2010/main" val="183885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Benefit of Product </a:t>
            </a:r>
            <a:r>
              <a:rPr lang="en-US" dirty="0">
                <a:solidFill>
                  <a:srgbClr val="990000"/>
                </a:solidFill>
              </a:rPr>
              <a:t>Modularization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/>
                  <a:t>Illustration</a:t>
                </a:r>
              </a:p>
              <a:p>
                <a:pPr lvl="1"/>
                <a:r>
                  <a:rPr lang="en-US" dirty="0"/>
                  <a:t>Suppose </a:t>
                </a:r>
                <a:r>
                  <a:rPr lang="en-US" dirty="0" smtClean="0"/>
                  <a:t>that a </a:t>
                </a:r>
                <a:r>
                  <a:rPr lang="en-US" dirty="0"/>
                  <a:t>product is divided into two </a:t>
                </a:r>
                <a:r>
                  <a:rPr lang="en-US" dirty="0" smtClean="0"/>
                  <a:t>subsystems </a:t>
                </a:r>
                <a:r>
                  <a:rPr lang="en-US" dirty="0"/>
                  <a:t>A and B</a:t>
                </a:r>
              </a:p>
              <a:p>
                <a:pPr lvl="2"/>
                <a:r>
                  <a:rPr lang="en-US" dirty="0" smtClean="0"/>
                  <a:t>Activity </a:t>
                </a:r>
                <a:r>
                  <a:rPr lang="en-US" dirty="0"/>
                  <a:t>A: </a:t>
                </a:r>
                <a:r>
                  <a:rPr lang="en-US" dirty="0" smtClean="0"/>
                  <a:t>Develop subsystem </a:t>
                </a:r>
                <a:r>
                  <a:rPr lang="en-US" dirty="0"/>
                  <a:t>A</a:t>
                </a:r>
              </a:p>
              <a:p>
                <a:pPr lvl="2"/>
                <a:r>
                  <a:rPr lang="en-US" dirty="0"/>
                  <a:t>Activity B: </a:t>
                </a:r>
                <a:r>
                  <a:rPr lang="en-US" dirty="0" smtClean="0"/>
                  <a:t>Develop </a:t>
                </a:r>
                <a:r>
                  <a:rPr lang="en-US" dirty="0"/>
                  <a:t>subsystem B</a:t>
                </a:r>
              </a:p>
              <a:p>
                <a:pPr lvl="2"/>
                <a:r>
                  <a:rPr lang="en-US" dirty="0"/>
                  <a:t>Activity C: </a:t>
                </a:r>
                <a:r>
                  <a:rPr lang="en-US" dirty="0" smtClean="0"/>
                  <a:t>Integrate subsystems </a:t>
                </a:r>
                <a:r>
                  <a:rPr lang="en-US" dirty="0"/>
                  <a:t>A and </a:t>
                </a:r>
                <a:r>
                  <a:rPr lang="en-US" dirty="0" smtClean="0"/>
                  <a:t>B</a:t>
                </a:r>
              </a:p>
              <a:p>
                <a:pPr lvl="1"/>
                <a:r>
                  <a:rPr lang="en-US" dirty="0" smtClean="0"/>
                  <a:t>Suppose that mean </a:t>
                </a:r>
                <a:r>
                  <a:rPr lang="en-US" dirty="0"/>
                  <a:t>and standard deviation of the activity durations are:  </a:t>
                </a:r>
              </a:p>
              <a:p>
                <a:pPr lvl="2"/>
                <a:r>
                  <a:rPr lang="en-US" dirty="0"/>
                  <a:t>Activity A: Mean 5, standard deviation 3 months</a:t>
                </a:r>
              </a:p>
              <a:p>
                <a:pPr lvl="2"/>
                <a:r>
                  <a:rPr lang="en-US" dirty="0"/>
                  <a:t>Activity B: Mean 6, standard deviation 1 months</a:t>
                </a:r>
              </a:p>
              <a:p>
                <a:pPr lvl="2"/>
                <a:r>
                  <a:rPr lang="en-US" dirty="0"/>
                  <a:t>Activity C: Mean 4, standard deviation 2 months</a:t>
                </a:r>
              </a:p>
              <a:p>
                <a:r>
                  <a:rPr lang="en-US" dirty="0" smtClean="0"/>
                  <a:t>Without </a:t>
                </a:r>
                <a:r>
                  <a:rPr lang="en-US" dirty="0"/>
                  <a:t>modularization</a:t>
                </a:r>
              </a:p>
              <a:p>
                <a:pPr lvl="1"/>
                <a:r>
                  <a:rPr lang="en-US" dirty="0"/>
                  <a:t>Project activities are processed in </a:t>
                </a:r>
                <a:r>
                  <a:rPr lang="en-US" dirty="0" smtClean="0"/>
                  <a:t>series</a:t>
                </a:r>
              </a:p>
              <a:p>
                <a:pPr lvl="1"/>
                <a:r>
                  <a:rPr lang="en-US" dirty="0" smtClean="0"/>
                  <a:t>Expected project duration: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=5+6+4=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US" dirty="0" smtClean="0"/>
                  <a:t> months</a:t>
                </a:r>
                <a:endParaRPr lang="en-US" dirty="0"/>
              </a:p>
              <a:p>
                <a:pPr lvl="1"/>
                <a:r>
                  <a:rPr lang="en-US" dirty="0" smtClean="0"/>
                  <a:t>Variance of project duration:    </a:t>
                </a:r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=14</m:t>
                        </m:r>
                      </m:e>
                    </m:nary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Standard deviation of project duration: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𝑃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3.74</m:t>
                    </m:r>
                  </m:oMath>
                </a14:m>
                <a:r>
                  <a:rPr lang="en-US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dirty="0" smtClean="0"/>
                  <a:t>months</a:t>
                </a:r>
                <a:endParaRPr lang="en-US" dirty="0" smtClean="0">
                  <a:solidFill>
                    <a:srgbClr val="0000FF"/>
                  </a:solidFill>
                </a:endParaRPr>
              </a:p>
              <a:p>
                <a:pPr lvl="1"/>
                <a:r>
                  <a:rPr lang="en-US" dirty="0" smtClean="0"/>
                  <a:t>Probability that project complete within 15 months 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𝑁𝑂𝑅𝑀𝑆𝐷𝐼𝑆𝑇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5−15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3.74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 smtClean="0">
                  <a:solidFill>
                    <a:srgbClr val="0000FF"/>
                  </a:solidFill>
                </a:endParaRPr>
              </a:p>
              <a:p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  <a:blipFill rotWithShape="0">
                <a:blip r:embed="rId2"/>
                <a:stretch>
                  <a:fillRect l="-667" t="-1740"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3886200"/>
            <a:ext cx="4086181" cy="27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09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Benefit of Product </a:t>
            </a:r>
            <a:r>
              <a:rPr lang="en-US" dirty="0">
                <a:solidFill>
                  <a:srgbClr val="990000"/>
                </a:solidFill>
              </a:rPr>
              <a:t>Modularization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76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With </a:t>
            </a:r>
            <a:r>
              <a:rPr lang="en-US" dirty="0"/>
              <a:t>modularization</a:t>
            </a:r>
          </a:p>
          <a:p>
            <a:pPr lvl="1"/>
            <a:r>
              <a:rPr lang="en-US" dirty="0"/>
              <a:t>Each module is individually </a:t>
            </a:r>
            <a:r>
              <a:rPr lang="en-US" dirty="0" smtClean="0"/>
              <a:t>designed, </a:t>
            </a:r>
            <a:r>
              <a:rPr lang="en-US" dirty="0"/>
              <a:t>developed, </a:t>
            </a:r>
            <a:r>
              <a:rPr lang="en-US" dirty="0" smtClean="0"/>
              <a:t>and tested</a:t>
            </a:r>
          </a:p>
          <a:p>
            <a:pPr lvl="1"/>
            <a:r>
              <a:rPr lang="en-US" dirty="0" smtClean="0"/>
              <a:t>Then the modules are integrated  </a:t>
            </a:r>
            <a:endParaRPr lang="en-US" dirty="0"/>
          </a:p>
          <a:p>
            <a:pPr lvl="2"/>
            <a:r>
              <a:rPr lang="en-US" dirty="0" smtClean="0"/>
              <a:t>Subsystem A is module A</a:t>
            </a:r>
          </a:p>
          <a:p>
            <a:pPr lvl="2"/>
            <a:r>
              <a:rPr lang="en-US" dirty="0" smtClean="0"/>
              <a:t>Subsystem B is module B</a:t>
            </a:r>
          </a:p>
          <a:p>
            <a:pPr lvl="1"/>
            <a:r>
              <a:rPr lang="en-US" dirty="0" smtClean="0"/>
              <a:t>Activities </a:t>
            </a:r>
            <a:r>
              <a:rPr lang="en-US" dirty="0"/>
              <a:t>A and B are </a:t>
            </a:r>
            <a:r>
              <a:rPr lang="en-US" dirty="0" smtClean="0"/>
              <a:t>performed </a:t>
            </a:r>
            <a:r>
              <a:rPr lang="en-US" dirty="0"/>
              <a:t>in parallel</a:t>
            </a:r>
          </a:p>
          <a:p>
            <a:pPr lvl="1"/>
            <a:r>
              <a:rPr lang="en-US" dirty="0"/>
              <a:t>Activity C is performed when both activities A and B are completed</a:t>
            </a:r>
          </a:p>
          <a:p>
            <a:r>
              <a:rPr lang="en-US" dirty="0" smtClean="0"/>
              <a:t>Impact of product modularization</a:t>
            </a:r>
          </a:p>
          <a:p>
            <a:pPr lvl="1"/>
            <a:r>
              <a:rPr lang="en-US" dirty="0" smtClean="0"/>
              <a:t>Critical path is B-C with </a:t>
            </a:r>
            <a:r>
              <a:rPr lang="en-US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 months</a:t>
            </a:r>
          </a:p>
          <a:p>
            <a:pPr lvl="1"/>
            <a:r>
              <a:rPr lang="en-US" dirty="0" smtClean="0"/>
              <a:t>Using simulation</a:t>
            </a:r>
          </a:p>
          <a:p>
            <a:pPr lvl="2"/>
            <a:r>
              <a:rPr lang="en-US" dirty="0" smtClean="0"/>
              <a:t>Expected </a:t>
            </a:r>
            <a:r>
              <a:rPr lang="en-US" dirty="0"/>
              <a:t>project duration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10.8</a:t>
            </a:r>
            <a:r>
              <a:rPr lang="en-US" dirty="0" smtClean="0"/>
              <a:t> months</a:t>
            </a:r>
          </a:p>
          <a:p>
            <a:pPr lvl="2"/>
            <a:r>
              <a:rPr lang="en-US" dirty="0" smtClean="0"/>
              <a:t>Standard </a:t>
            </a:r>
            <a:r>
              <a:rPr lang="en-US" dirty="0"/>
              <a:t>deviation of project duration: </a:t>
            </a:r>
            <a:r>
              <a:rPr lang="en-US" dirty="0" smtClean="0">
                <a:solidFill>
                  <a:srgbClr val="0000FF"/>
                </a:solidFill>
              </a:rPr>
              <a:t>2.55</a:t>
            </a:r>
            <a:r>
              <a:rPr lang="en-US" dirty="0" smtClean="0"/>
              <a:t> months </a:t>
            </a:r>
          </a:p>
          <a:p>
            <a:pPr lvl="2"/>
            <a:r>
              <a:rPr lang="en-US" dirty="0" smtClean="0"/>
              <a:t>Overall </a:t>
            </a:r>
            <a:r>
              <a:rPr lang="en-US" dirty="0"/>
              <a:t>probability that </a:t>
            </a:r>
            <a:r>
              <a:rPr lang="en-US" dirty="0" smtClean="0"/>
              <a:t>the project </a:t>
            </a:r>
            <a:r>
              <a:rPr lang="en-US" dirty="0"/>
              <a:t>completes within </a:t>
            </a:r>
            <a:r>
              <a:rPr lang="en-US" dirty="0" smtClean="0"/>
              <a:t>15 months: </a:t>
            </a:r>
            <a:r>
              <a:rPr lang="en-US" dirty="0" smtClean="0">
                <a:solidFill>
                  <a:srgbClr val="0000FF"/>
                </a:solidFill>
              </a:rPr>
              <a:t>0.94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940" y="1205880"/>
            <a:ext cx="2461860" cy="78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3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PERT (Program Evaluation and Review Technique)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82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PERT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PERT (Project Evaluation and Review </a:t>
            </a:r>
            <a:r>
              <a:rPr lang="en-US" dirty="0" smtClean="0"/>
              <a:t>Technique)</a:t>
            </a:r>
            <a:endParaRPr lang="en-US" dirty="0"/>
          </a:p>
          <a:p>
            <a:pPr lvl="1"/>
            <a:r>
              <a:rPr lang="en-US" dirty="0" smtClean="0"/>
              <a:t>Method </a:t>
            </a:r>
            <a:r>
              <a:rPr lang="en-US" dirty="0"/>
              <a:t>to </a:t>
            </a:r>
            <a:r>
              <a:rPr lang="en-US" dirty="0" smtClean="0"/>
              <a:t>estimate </a:t>
            </a:r>
            <a:r>
              <a:rPr lang="en-US" dirty="0" smtClean="0">
                <a:solidFill>
                  <a:srgbClr val="0000FF"/>
                </a:solidFill>
              </a:rPr>
              <a:t>probability</a:t>
            </a:r>
            <a:r>
              <a:rPr lang="en-US" dirty="0" smtClean="0"/>
              <a:t> </a:t>
            </a:r>
            <a:r>
              <a:rPr lang="en-US" dirty="0"/>
              <a:t>of a project </a:t>
            </a:r>
            <a:r>
              <a:rPr lang="en-US" dirty="0" smtClean="0"/>
              <a:t>completion before target date</a:t>
            </a:r>
            <a:endParaRPr lang="en-US" dirty="0"/>
          </a:p>
          <a:p>
            <a:r>
              <a:rPr lang="en-US" dirty="0"/>
              <a:t>History</a:t>
            </a:r>
          </a:p>
          <a:p>
            <a:pPr lvl="1"/>
            <a:r>
              <a:rPr lang="en-US" dirty="0"/>
              <a:t>Originated </a:t>
            </a:r>
            <a:r>
              <a:rPr lang="en-US" dirty="0" smtClean="0"/>
              <a:t>in US </a:t>
            </a:r>
            <a:r>
              <a:rPr lang="en-US" dirty="0"/>
              <a:t>Navy’s Polaris Missile System program</a:t>
            </a:r>
          </a:p>
          <a:p>
            <a:pPr lvl="1"/>
            <a:r>
              <a:rPr lang="en-US" dirty="0" smtClean="0"/>
              <a:t>Developed by an operations </a:t>
            </a:r>
            <a:r>
              <a:rPr lang="en-US" dirty="0"/>
              <a:t>research team </a:t>
            </a:r>
            <a:r>
              <a:rPr lang="en-US" dirty="0" smtClean="0"/>
              <a:t>that was formed in </a:t>
            </a:r>
            <a:r>
              <a:rPr lang="en-US" dirty="0"/>
              <a:t>1958 </a:t>
            </a:r>
            <a:r>
              <a:rPr lang="en-US" dirty="0" smtClean="0"/>
              <a:t>with members from:  </a:t>
            </a:r>
            <a:endParaRPr lang="en-US" dirty="0"/>
          </a:p>
          <a:p>
            <a:pPr lvl="2"/>
            <a:r>
              <a:rPr lang="en-US" dirty="0"/>
              <a:t>Navy’s Special Project Office</a:t>
            </a:r>
          </a:p>
          <a:p>
            <a:pPr lvl="2"/>
            <a:r>
              <a:rPr lang="en-US" dirty="0" smtClean="0"/>
              <a:t>Booz</a:t>
            </a:r>
            <a:r>
              <a:rPr lang="en-US" dirty="0"/>
              <a:t>, Allen, and </a:t>
            </a:r>
            <a:r>
              <a:rPr lang="en-US" dirty="0" smtClean="0"/>
              <a:t>Hamilton (consulting firm) </a:t>
            </a:r>
            <a:endParaRPr lang="en-US" dirty="0"/>
          </a:p>
          <a:p>
            <a:pPr lvl="2"/>
            <a:r>
              <a:rPr lang="en-US" dirty="0" smtClean="0"/>
              <a:t>Lockheed </a:t>
            </a:r>
            <a:r>
              <a:rPr lang="en-US" dirty="0"/>
              <a:t>Missile Systems </a:t>
            </a:r>
            <a:r>
              <a:rPr lang="en-US" dirty="0" smtClean="0"/>
              <a:t>(prime contractor) </a:t>
            </a:r>
            <a:endParaRPr lang="en-US" dirty="0"/>
          </a:p>
        </p:txBody>
      </p:sp>
      <p:sp>
        <p:nvSpPr>
          <p:cNvPr id="5" name="Text Box 10"/>
          <p:cNvSpPr txBox="1">
            <a:spLocks/>
          </p:cNvSpPr>
          <p:nvPr/>
        </p:nvSpPr>
        <p:spPr bwMode="auto">
          <a:xfrm>
            <a:off x="0" y="6627812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Project Management for Engineering, Business, and Technology, by John M. Nicholas and Herman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Steyn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Routledge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2012, 4th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3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Activity Duration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In PERT, uncertainty </a:t>
                </a:r>
                <a:r>
                  <a:rPr lang="en-US" dirty="0"/>
                  <a:t>of each activity is </a:t>
                </a:r>
                <a:r>
                  <a:rPr lang="en-US" dirty="0" smtClean="0"/>
                  <a:t>modeled by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beta distribution </a:t>
                </a:r>
                <a:r>
                  <a:rPr lang="en-US" dirty="0" smtClean="0"/>
                  <a:t>using </a:t>
                </a:r>
                <a:r>
                  <a:rPr lang="en-US" dirty="0">
                    <a:solidFill>
                      <a:srgbClr val="0000FF"/>
                    </a:solidFill>
                  </a:rPr>
                  <a:t>three time estimates</a:t>
                </a:r>
                <a:r>
                  <a:rPr lang="en-US" dirty="0"/>
                  <a:t> </a:t>
                </a:r>
              </a:p>
              <a:p>
                <a:pPr lvl="2"/>
                <a:r>
                  <a:rPr lang="en-US" dirty="0">
                    <a:solidFill>
                      <a:srgbClr val="0000FF"/>
                    </a:solidFill>
                  </a:rPr>
                  <a:t>a</a:t>
                </a:r>
                <a:r>
                  <a:rPr lang="en-US" dirty="0"/>
                  <a:t>: Optimistic time (</a:t>
                </a:r>
                <a:r>
                  <a:rPr lang="en-US" dirty="0">
                    <a:solidFill>
                      <a:srgbClr val="0000FF"/>
                    </a:solidFill>
                  </a:rPr>
                  <a:t>shortest</a:t>
                </a:r>
                <a:r>
                  <a:rPr lang="en-US" dirty="0"/>
                  <a:t>)</a:t>
                </a:r>
              </a:p>
              <a:p>
                <a:pPr lvl="2"/>
                <a:r>
                  <a:rPr lang="en-US" dirty="0">
                    <a:solidFill>
                      <a:srgbClr val="0000FF"/>
                    </a:solidFill>
                  </a:rPr>
                  <a:t>m</a:t>
                </a:r>
                <a:r>
                  <a:rPr lang="en-US" dirty="0"/>
                  <a:t>: </a:t>
                </a:r>
                <a:r>
                  <a:rPr lang="en-US" dirty="0">
                    <a:solidFill>
                      <a:srgbClr val="0000FF"/>
                    </a:solidFill>
                  </a:rPr>
                  <a:t>Most likely </a:t>
                </a:r>
                <a:r>
                  <a:rPr lang="en-US" dirty="0"/>
                  <a:t>time</a:t>
                </a:r>
              </a:p>
              <a:p>
                <a:pPr lvl="2"/>
                <a:r>
                  <a:rPr lang="en-US" dirty="0">
                    <a:solidFill>
                      <a:srgbClr val="0000FF"/>
                    </a:solidFill>
                  </a:rPr>
                  <a:t>b</a:t>
                </a:r>
                <a:r>
                  <a:rPr lang="en-US" dirty="0"/>
                  <a:t>: Pessimistic time (</a:t>
                </a:r>
                <a:r>
                  <a:rPr lang="en-US" dirty="0">
                    <a:solidFill>
                      <a:srgbClr val="0000FF"/>
                    </a:solidFill>
                  </a:rPr>
                  <a:t>longest</a:t>
                </a:r>
                <a:r>
                  <a:rPr lang="en-US" dirty="0"/>
                  <a:t>)</a:t>
                </a:r>
              </a:p>
              <a:p>
                <a:r>
                  <a:rPr lang="en-US" dirty="0" smtClean="0">
                    <a:solidFill>
                      <a:srgbClr val="0000FF"/>
                    </a:solidFill>
                  </a:rPr>
                  <a:t>Mean 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baseline="-25000" dirty="0" err="1" smtClean="0">
                    <a:solidFill>
                      <a:srgbClr val="0000FF"/>
                    </a:solidFill>
                  </a:rPr>
                  <a:t>e</a:t>
                </a:r>
                <a:r>
                  <a:rPr lang="en-US" dirty="0" smtClean="0"/>
                  <a:t>,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variance V</a:t>
                </a:r>
                <a:r>
                  <a:rPr lang="en-US" dirty="0" smtClean="0"/>
                  <a:t>, and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standard deviation </a:t>
                </a:r>
                <a:r>
                  <a:rPr lang="el-GR" dirty="0" smtClean="0">
                    <a:solidFill>
                      <a:srgbClr val="0000FF"/>
                    </a:solidFill>
                  </a:rPr>
                  <a:t>σ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dirty="0" smtClean="0"/>
                  <a:t>of an activity duration are calculated from three time estimates</a:t>
                </a:r>
                <a:endParaRPr lang="en-US" dirty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r>
                  <a:rPr lang="en-US" b="0" dirty="0" smtClean="0"/>
                  <a:t>	Expected time	 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+4</m:t>
                        </m:r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r>
                  <a:rPr lang="en-US" b="0" dirty="0" smtClean="0"/>
                  <a:t>	Variance		  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𝑉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Standard deviation: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5" t="-2291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10"/>
          <p:cNvSpPr txBox="1">
            <a:spLocks/>
          </p:cNvSpPr>
          <p:nvPr/>
        </p:nvSpPr>
        <p:spPr bwMode="auto">
          <a:xfrm>
            <a:off x="0" y="6627812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Project Management for Engineering, Business, and Technology, by John M. Nicholas and Herman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Steyn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Routledge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2012, 4th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3612862"/>
            <a:ext cx="4114800" cy="279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58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Project Duration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Mean 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baseline="-25000" dirty="0" err="1" smtClean="0">
                    <a:solidFill>
                      <a:srgbClr val="0000FF"/>
                    </a:solidFill>
                  </a:rPr>
                  <a:t>e</a:t>
                </a:r>
                <a:r>
                  <a:rPr lang="en-US" dirty="0" smtClean="0"/>
                  <a:t>, variance 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US" baseline="-25000" dirty="0" err="1" smtClean="0">
                    <a:solidFill>
                      <a:srgbClr val="0000FF"/>
                    </a:solidFill>
                  </a:rPr>
                  <a:t>p</a:t>
                </a:r>
                <a:r>
                  <a:rPr lang="en-US" dirty="0" smtClean="0"/>
                  <a:t>, </a:t>
                </a:r>
                <a:r>
                  <a:rPr lang="en-US" dirty="0"/>
                  <a:t>and standard deviation </a:t>
                </a:r>
                <a:r>
                  <a:rPr lang="el-GR" dirty="0" smtClean="0">
                    <a:solidFill>
                      <a:srgbClr val="0000FF"/>
                    </a:solidFill>
                  </a:rPr>
                  <a:t>σ</a:t>
                </a:r>
                <a:r>
                  <a:rPr lang="en-US" baseline="-25000" dirty="0" smtClean="0">
                    <a:solidFill>
                      <a:srgbClr val="0000FF"/>
                    </a:solidFill>
                  </a:rPr>
                  <a:t>p </a:t>
                </a:r>
                <a:r>
                  <a:rPr lang="en-US" dirty="0" smtClean="0"/>
                  <a:t>of each path in the project are calculated </a:t>
                </a:r>
                <a:r>
                  <a:rPr lang="en-US" dirty="0"/>
                  <a:t>from </a:t>
                </a:r>
                <a:r>
                  <a:rPr lang="en-US" dirty="0" smtClean="0"/>
                  <a:t>mean </a:t>
                </a:r>
                <a:r>
                  <a:rPr lang="en-US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baseline="-25000" dirty="0" err="1" smtClean="0">
                    <a:solidFill>
                      <a:srgbClr val="0000FF"/>
                    </a:solidFill>
                  </a:rPr>
                  <a:t>e</a:t>
                </a:r>
                <a:r>
                  <a:rPr lang="en-US" dirty="0" smtClean="0"/>
                  <a:t> and variance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V</a:t>
                </a:r>
                <a:r>
                  <a:rPr lang="en-US" dirty="0" smtClean="0"/>
                  <a:t> of activities in the path</a:t>
                </a:r>
              </a:p>
              <a:p>
                <a:pPr lvl="1"/>
                <a:r>
                  <a:rPr lang="en-US" dirty="0" smtClean="0"/>
                  <a:t>Activities are assumed to be independent</a:t>
                </a: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r>
                  <a:rPr lang="en-US" b="0" dirty="0" smtClean="0"/>
                  <a:t>	Expected time: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    for each path</a:t>
                </a: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r>
                  <a:rPr lang="en-US" b="0" dirty="0" smtClean="0"/>
                  <a:t>	Variance: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e>
                    </m:nary>
                  </m:oMath>
                </a14:m>
                <a:r>
                  <a:rPr lang="en-US" dirty="0" smtClean="0"/>
                  <a:t>     for each path</a:t>
                </a:r>
                <a:endParaRPr lang="en-US" dirty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Standard deviation: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sub>
                        </m:sSub>
                      </m:e>
                    </m:rad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1" t="-2695" b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10"/>
          <p:cNvSpPr txBox="1">
            <a:spLocks/>
          </p:cNvSpPr>
          <p:nvPr/>
        </p:nvSpPr>
        <p:spPr bwMode="auto">
          <a:xfrm>
            <a:off x="0" y="6627812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Project Management for Engineering, Business, and Technology, by John M. Nicholas and Herman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Steyn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Routledge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2012, 4th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12971" y="4255532"/>
            <a:ext cx="218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Activities in the path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426446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Path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 flipV="1">
            <a:off x="3657600" y="4114800"/>
            <a:ext cx="457200" cy="33432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3657600" y="4449129"/>
            <a:ext cx="457200" cy="351471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1"/>
          </p:cNvCxnSpPr>
          <p:nvPr/>
        </p:nvCxnSpPr>
        <p:spPr>
          <a:xfrm flipH="1" flipV="1">
            <a:off x="5508171" y="4253968"/>
            <a:ext cx="304800" cy="18623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1"/>
          </p:cNvCxnSpPr>
          <p:nvPr/>
        </p:nvCxnSpPr>
        <p:spPr>
          <a:xfrm flipH="1">
            <a:off x="5508171" y="4440198"/>
            <a:ext cx="304800" cy="273707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55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Probability of Project Completion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/>
                  <a:t>Assumption</a:t>
                </a:r>
              </a:p>
              <a:p>
                <a:pPr lvl="1"/>
                <a:r>
                  <a:rPr lang="en-US" dirty="0" smtClean="0"/>
                  <a:t>Time of each path is distributed according to a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normal distribution</a:t>
                </a:r>
              </a:p>
              <a:p>
                <a:r>
                  <a:rPr lang="en-US" dirty="0" smtClean="0"/>
                  <a:t>Probability </a:t>
                </a:r>
                <a:r>
                  <a:rPr lang="en-US" dirty="0"/>
                  <a:t>that </a:t>
                </a:r>
                <a:r>
                  <a:rPr lang="en-US" dirty="0" smtClean="0"/>
                  <a:t>a project finishes </a:t>
                </a:r>
                <a:r>
                  <a:rPr lang="en-US" dirty="0"/>
                  <a:t>before </a:t>
                </a:r>
                <a:r>
                  <a:rPr lang="en-US" dirty="0" err="1">
                    <a:solidFill>
                      <a:srgbClr val="0000FF"/>
                    </a:solidFill>
                  </a:rPr>
                  <a:t>T</a:t>
                </a:r>
                <a:r>
                  <a:rPr lang="en-US" baseline="-25000" dirty="0" err="1">
                    <a:solidFill>
                      <a:srgbClr val="0000FF"/>
                    </a:solidFill>
                  </a:rPr>
                  <a:t>s</a:t>
                </a:r>
                <a:r>
                  <a:rPr lang="en-US" dirty="0"/>
                  <a:t> </a:t>
                </a:r>
                <a:r>
                  <a:rPr lang="en-US" dirty="0" smtClean="0"/>
                  <a:t>(target time) is </a:t>
                </a:r>
                <a:r>
                  <a:rPr lang="en-US" dirty="0"/>
                  <a:t>calculated from </a:t>
                </a:r>
                <a:r>
                  <a:rPr lang="en-US" dirty="0">
                    <a:solidFill>
                      <a:srgbClr val="0000FF"/>
                    </a:solidFill>
                  </a:rPr>
                  <a:t>z value </a:t>
                </a:r>
                <a:r>
                  <a:rPr lang="en-US" dirty="0"/>
                  <a:t>and </a:t>
                </a:r>
                <a:r>
                  <a:rPr lang="en-US" dirty="0">
                    <a:solidFill>
                      <a:srgbClr val="0000FF"/>
                    </a:solidFill>
                  </a:rPr>
                  <a:t>z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table</a:t>
                </a:r>
                <a:endParaRPr lang="en-US" dirty="0"/>
              </a:p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𝑍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𝑃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Example: What is the probability that a project ends in 27 days?</a:t>
                </a:r>
              </a:p>
              <a:p>
                <a:pPr lvl="1"/>
                <a:r>
                  <a:rPr lang="en-US" dirty="0" err="1" smtClean="0"/>
                  <a:t>T</a:t>
                </a:r>
                <a:r>
                  <a:rPr lang="en-US" baseline="-25000" dirty="0" err="1" smtClean="0"/>
                  <a:t>s</a:t>
                </a:r>
                <a:r>
                  <a:rPr lang="en-US" dirty="0" smtClean="0"/>
                  <a:t> = 27</a:t>
                </a:r>
              </a:p>
              <a:p>
                <a:pPr lvl="1"/>
                <a:r>
                  <a:rPr lang="en-US" dirty="0" err="1" smtClean="0"/>
                  <a:t>T</a:t>
                </a:r>
                <a:r>
                  <a:rPr lang="en-US" baseline="-25000" dirty="0" err="1" smtClean="0"/>
                  <a:t>e</a:t>
                </a:r>
                <a:r>
                  <a:rPr lang="en-US" dirty="0" smtClean="0"/>
                  <a:t> = 29  </a:t>
                </a:r>
              </a:p>
              <a:p>
                <a:pPr lvl="1"/>
                <a:r>
                  <a:rPr lang="en-US" dirty="0" err="1" smtClean="0"/>
                  <a:t>V</a:t>
                </a:r>
                <a:r>
                  <a:rPr lang="en-US" baseline="-25000" dirty="0" err="1" smtClean="0"/>
                  <a:t>p</a:t>
                </a:r>
                <a:r>
                  <a:rPr lang="en-US" dirty="0" smtClean="0"/>
                  <a:t> = 6  </a:t>
                </a:r>
                <a:endParaRPr lang="en-US" dirty="0"/>
              </a:p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𝑍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𝑃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27−29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rad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−0.82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From Z-table, the probability that the project completes before 27 days is 0.21</a:t>
                </a:r>
              </a:p>
              <a:p>
                <a:pPr lvl="1"/>
                <a:r>
                  <a:rPr lang="en-US" dirty="0" smtClean="0"/>
                  <a:t>Using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Excel</a:t>
                </a:r>
                <a:r>
                  <a:rPr lang="en-US" dirty="0" smtClean="0"/>
                  <a:t>: </a:t>
                </a:r>
                <a:endParaRPr lang="en-US" dirty="0"/>
              </a:p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𝑁𝑂𝑅𝑀𝑆𝐷𝐼𝑆𝑇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−0.82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=0.206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  <a:blipFill rotWithShape="0">
                <a:blip r:embed="rId2"/>
                <a:stretch>
                  <a:fillRect l="-667" t="-1740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10"/>
          <p:cNvSpPr txBox="1">
            <a:spLocks/>
          </p:cNvSpPr>
          <p:nvPr/>
        </p:nvSpPr>
        <p:spPr bwMode="auto">
          <a:xfrm>
            <a:off x="0" y="6627812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Project Management for Engineering, Business, and Technology, by John M. Nicholas and Herman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Steyn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Routledge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2012, 4th edition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2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Project</a:t>
            </a: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0053" y="530173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z = -0.82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25" y="0"/>
            <a:ext cx="5392288" cy="681575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733800" y="5486400"/>
            <a:ext cx="457200" cy="1524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10"/>
          <p:cNvSpPr txBox="1">
            <a:spLocks/>
          </p:cNvSpPr>
          <p:nvPr/>
        </p:nvSpPr>
        <p:spPr bwMode="auto">
          <a:xfrm>
            <a:off x="0" y="6627812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https://faculty.elgin.edu/dkernler/statistics/ch07/7-2.html</a:t>
            </a:r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1460653" y="5486400"/>
            <a:ext cx="914400" cy="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34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90000"/>
                </a:solidFill>
              </a:rPr>
              <a:t>Critical Path</a:t>
            </a:r>
            <a:endParaRPr lang="en-US" dirty="0">
              <a:solidFill>
                <a:srgbClr val="99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27612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 smtClean="0"/>
                  <a:t>Critical path   </a:t>
                </a:r>
                <a:endParaRPr lang="en-US" dirty="0"/>
              </a:p>
              <a:p>
                <a:pPr lvl="1"/>
                <a:r>
                  <a:rPr lang="en-US" dirty="0" smtClean="0"/>
                  <a:t>Path (sequence </a:t>
                </a:r>
                <a:r>
                  <a:rPr lang="en-US" dirty="0"/>
                  <a:t>of </a:t>
                </a:r>
                <a:r>
                  <a:rPr lang="en-US" dirty="0" smtClean="0"/>
                  <a:t>activities) </a:t>
                </a:r>
                <a:r>
                  <a:rPr lang="en-US" dirty="0"/>
                  <a:t>that gives the longest project duration </a:t>
                </a:r>
              </a:p>
              <a:p>
                <a:r>
                  <a:rPr lang="en-US" dirty="0" smtClean="0">
                    <a:solidFill>
                      <a:srgbClr val="0000FF"/>
                    </a:solidFill>
                  </a:rPr>
                  <a:t>Probability of project completion </a:t>
                </a:r>
                <a:r>
                  <a:rPr lang="en-US" dirty="0" smtClean="0"/>
                  <a:t>in PERT is based on the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critical path</a:t>
                </a:r>
              </a:p>
              <a:p>
                <a:r>
                  <a:rPr lang="en-US" dirty="0" smtClean="0"/>
                  <a:t>This gives </a:t>
                </a:r>
                <a:r>
                  <a:rPr lang="en-US" dirty="0">
                    <a:solidFill>
                      <a:srgbClr val="0000FF"/>
                    </a:solidFill>
                  </a:rPr>
                  <a:t>optimistic</a:t>
                </a:r>
                <a:r>
                  <a:rPr lang="en-US" dirty="0"/>
                  <a:t> estimates of </a:t>
                </a:r>
                <a:r>
                  <a:rPr lang="en-US" dirty="0">
                    <a:solidFill>
                      <a:srgbClr val="0000FF"/>
                    </a:solidFill>
                  </a:rPr>
                  <a:t>probability</a:t>
                </a:r>
                <a:r>
                  <a:rPr lang="en-US" dirty="0"/>
                  <a:t> if there are </a:t>
                </a:r>
                <a:r>
                  <a:rPr lang="en-US" dirty="0" smtClean="0"/>
                  <a:t>near-critical </a:t>
                </a:r>
                <a:r>
                  <a:rPr lang="en-US" dirty="0"/>
                  <a:t>paths</a:t>
                </a:r>
              </a:p>
              <a:p>
                <a:pPr lvl="1"/>
                <a:r>
                  <a:rPr lang="en-US" dirty="0" smtClean="0"/>
                  <a:t>Near-critical </a:t>
                </a:r>
                <a:r>
                  <a:rPr lang="en-US" dirty="0"/>
                  <a:t>path is the path with duration </a:t>
                </a:r>
                <a:r>
                  <a:rPr lang="en-US" dirty="0" smtClean="0"/>
                  <a:t>that is close </a:t>
                </a:r>
                <a:r>
                  <a:rPr lang="en-US" dirty="0"/>
                  <a:t>to </a:t>
                </a:r>
                <a:r>
                  <a:rPr lang="en-US" dirty="0" smtClean="0"/>
                  <a:t>the duration of the critical </a:t>
                </a:r>
                <a:r>
                  <a:rPr lang="en-US" dirty="0"/>
                  <a:t>path </a:t>
                </a:r>
                <a:r>
                  <a:rPr lang="en-US" dirty="0" smtClean="0"/>
                  <a:t>  </a:t>
                </a:r>
                <a:endParaRPr lang="en-US" dirty="0"/>
              </a:p>
              <a:p>
                <a:r>
                  <a:rPr lang="en-US" dirty="0" smtClean="0"/>
                  <a:t>Example:</a:t>
                </a:r>
              </a:p>
              <a:p>
                <a:pPr lvl="1"/>
                <a:r>
                  <a:rPr lang="en-US" dirty="0" smtClean="0"/>
                  <a:t>Suppose that a project consists of three activities A, B, and C</a:t>
                </a:r>
              </a:p>
              <a:p>
                <a:pPr lvl="1"/>
                <a:r>
                  <a:rPr lang="en-US" dirty="0" smtClean="0"/>
                  <a:t>Means and standard deviations of the durations are:  </a:t>
                </a:r>
              </a:p>
              <a:p>
                <a:pPr lvl="2"/>
                <a:r>
                  <a:rPr lang="en-US" dirty="0" smtClean="0"/>
                  <a:t>Activity A: Mean 5, standard deviation 3 days</a:t>
                </a:r>
              </a:p>
              <a:p>
                <a:pPr lvl="2"/>
                <a:r>
                  <a:rPr lang="en-US" dirty="0" smtClean="0"/>
                  <a:t>Activity B: Mean 6, standard deviation 1 days</a:t>
                </a:r>
              </a:p>
              <a:p>
                <a:pPr lvl="2"/>
                <a:r>
                  <a:rPr lang="en-US" dirty="0" smtClean="0"/>
                  <a:t>Activity C: Mean 4, standard deviation 2 days</a:t>
                </a:r>
              </a:p>
              <a:p>
                <a:pPr lvl="1"/>
                <a:r>
                  <a:rPr lang="en-US" dirty="0" smtClean="0"/>
                  <a:t>Critical path is B-C with 10 days</a:t>
                </a:r>
              </a:p>
              <a:p>
                <a:pPr lvl="1"/>
                <a:r>
                  <a:rPr lang="en-US" dirty="0" smtClean="0"/>
                  <a:t>Probability that the path B-C completes within 11 days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𝑁𝑂𝑅𝑀𝑆𝐷𝐼𝑆𝑇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11−(6+4)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673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Probability that the path </a:t>
                </a:r>
                <a:r>
                  <a:rPr lang="en-US" dirty="0" smtClean="0"/>
                  <a:t>A-C </a:t>
                </a:r>
                <a:r>
                  <a:rPr lang="en-US" dirty="0"/>
                  <a:t>completes within 11 days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𝑁𝑂𝑅𝑀𝑆𝐷𝐼𝑆𝑇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11−(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+4)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710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Overall </a:t>
                </a:r>
                <a:r>
                  <a:rPr lang="en-US" dirty="0"/>
                  <a:t>probability that </a:t>
                </a:r>
                <a:r>
                  <a:rPr lang="en-US" dirty="0" smtClean="0"/>
                  <a:t>the project </a:t>
                </a:r>
                <a:r>
                  <a:rPr lang="en-US" dirty="0"/>
                  <a:t>completes within 11 </a:t>
                </a:r>
                <a:r>
                  <a:rPr lang="en-US" dirty="0" smtClean="0"/>
                  <a:t>days</a:t>
                </a:r>
              </a:p>
              <a:p>
                <a:pPr lvl="1"/>
                <a:r>
                  <a:rPr lang="en-US" dirty="0" smtClean="0"/>
                  <a:t>If paths </a:t>
                </a:r>
                <a:r>
                  <a:rPr lang="en-US" dirty="0"/>
                  <a:t>A-C and B-C are assumed </a:t>
                </a:r>
                <a:r>
                  <a:rPr lang="en-US" dirty="0" smtClean="0"/>
                  <a:t>to be independent (only for illustration purpose) </a:t>
                </a:r>
                <a:r>
                  <a:rPr lang="en-US" dirty="0" smtClean="0">
                    <a:sym typeface="Wingdings" panose="05000000000000000000" pitchFamily="2" charset="2"/>
                  </a:rPr>
                  <a:t> 0</a:t>
                </a:r>
                <a:r>
                  <a:rPr lang="en-US" dirty="0" smtClean="0"/>
                  <a:t>.673 x 0.71 =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0.478</a:t>
                </a:r>
                <a:endParaRPr lang="en-US" dirty="0"/>
              </a:p>
              <a:p>
                <a:pPr lvl="1"/>
                <a:r>
                  <a:rPr lang="en-US" dirty="0" smtClean="0"/>
                  <a:t>If simulation is used, more </a:t>
                </a:r>
                <a:r>
                  <a:rPr lang="en-US" dirty="0"/>
                  <a:t>accurate </a:t>
                </a:r>
                <a:r>
                  <a:rPr lang="en-US" dirty="0" smtClean="0"/>
                  <a:t>estimate of this probability </a:t>
                </a:r>
                <a:r>
                  <a:rPr lang="en-US" dirty="0" smtClean="0">
                    <a:sym typeface="Wingdings" panose="05000000000000000000" pitchFamily="2" charset="2"/>
                  </a:rPr>
                  <a:t>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0.545</a:t>
                </a:r>
                <a:endParaRPr lang="en-US" dirty="0"/>
              </a:p>
              <a:p>
                <a:pPr lvl="1"/>
                <a:r>
                  <a:rPr lang="en-US" dirty="0" smtClean="0"/>
                  <a:t>These probabilities are smaller than </a:t>
                </a:r>
                <a:r>
                  <a:rPr lang="en-US" dirty="0" smtClean="0">
                    <a:solidFill>
                      <a:srgbClr val="0000FF"/>
                    </a:solidFill>
                  </a:rPr>
                  <a:t>0.673 </a:t>
                </a:r>
                <a:r>
                  <a:rPr lang="en-US" dirty="0" smtClean="0"/>
                  <a:t>(the probability of project completion calculated based on the critical path)</a:t>
                </a:r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27612"/>
              </a:xfrm>
              <a:blipFill rotWithShape="0">
                <a:blip r:embed="rId2"/>
                <a:stretch>
                  <a:fillRect l="-444" t="-1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 Box 10"/>
          <p:cNvSpPr txBox="1">
            <a:spLocks/>
          </p:cNvSpPr>
          <p:nvPr/>
        </p:nvSpPr>
        <p:spPr bwMode="auto">
          <a:xfrm>
            <a:off x="0" y="6627812"/>
            <a:ext cx="9144000" cy="230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/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(Reference)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Project Management for Engineering, Business, and Technology, by John M. Nicholas and Herman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Steyn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50000"/>
                  </a:schemeClr>
                </a:solidFill>
              </a:rPr>
              <a:t>Routledge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, 2012, 4th edition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553659"/>
            <a:ext cx="2461860" cy="78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87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Benefit </a:t>
            </a:r>
            <a:r>
              <a:rPr lang="en-US" dirty="0">
                <a:solidFill>
                  <a:srgbClr val="0000FF"/>
                </a:solidFill>
              </a:rPr>
              <a:t>of </a:t>
            </a:r>
            <a:r>
              <a:rPr lang="en-US" dirty="0" smtClean="0">
                <a:solidFill>
                  <a:srgbClr val="0000FF"/>
                </a:solidFill>
              </a:rPr>
              <a:t>Product Modularization on Project Duration and Uncertainty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3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6840</TotalTime>
  <Words>771</Words>
  <Application>Microsoft Office PowerPoint</Application>
  <PresentationFormat>On-screen Show (4:3)</PresentationFormat>
  <Paragraphs>150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Wingdings</vt:lpstr>
      <vt:lpstr>Office Theme</vt:lpstr>
      <vt:lpstr>Impact of Product Modularity in Managing Uncertainty in Project Duration</vt:lpstr>
      <vt:lpstr>PERT (Program Evaluation and Review Technique)</vt:lpstr>
      <vt:lpstr>PERT</vt:lpstr>
      <vt:lpstr>Activity Duration</vt:lpstr>
      <vt:lpstr>Project Duration</vt:lpstr>
      <vt:lpstr>Probability of Project Completion</vt:lpstr>
      <vt:lpstr>Project</vt:lpstr>
      <vt:lpstr>Critical Path</vt:lpstr>
      <vt:lpstr>Benefit of Product Modularization on Project Duration and Uncertainty</vt:lpstr>
      <vt:lpstr>Product Modularization</vt:lpstr>
      <vt:lpstr>Benefit of Product Modularization</vt:lpstr>
      <vt:lpstr>Benefit of Product Modularization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Takai, Shun</dc:creator>
  <cp:lastModifiedBy>Shun Takai</cp:lastModifiedBy>
  <cp:revision>676</cp:revision>
  <cp:lastPrinted>2013-03-07T22:43:28Z</cp:lastPrinted>
  <dcterms:created xsi:type="dcterms:W3CDTF">2006-08-16T00:00:00Z</dcterms:created>
  <dcterms:modified xsi:type="dcterms:W3CDTF">2016-01-06T15:55:57Z</dcterms:modified>
</cp:coreProperties>
</file>