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869" r:id="rId2"/>
    <p:sldId id="882" r:id="rId3"/>
    <p:sldId id="887" r:id="rId4"/>
    <p:sldId id="888" r:id="rId5"/>
    <p:sldId id="889" r:id="rId6"/>
    <p:sldId id="890" r:id="rId7"/>
    <p:sldId id="884" r:id="rId8"/>
    <p:sldId id="891" r:id="rId9"/>
    <p:sldId id="912" r:id="rId10"/>
    <p:sldId id="892" r:id="rId11"/>
    <p:sldId id="900" r:id="rId12"/>
    <p:sldId id="894" r:id="rId13"/>
    <p:sldId id="913" r:id="rId14"/>
    <p:sldId id="896" r:id="rId15"/>
    <p:sldId id="899" r:id="rId16"/>
    <p:sldId id="917" r:id="rId17"/>
    <p:sldId id="919" r:id="rId18"/>
    <p:sldId id="927" r:id="rId19"/>
    <p:sldId id="928" r:id="rId20"/>
    <p:sldId id="929" r:id="rId21"/>
    <p:sldId id="961" r:id="rId22"/>
    <p:sldId id="939" r:id="rId23"/>
    <p:sldId id="959" r:id="rId24"/>
    <p:sldId id="964" r:id="rId25"/>
    <p:sldId id="968" r:id="rId26"/>
    <p:sldId id="969" r:id="rId27"/>
    <p:sldId id="971" r:id="rId28"/>
    <p:sldId id="989" r:id="rId29"/>
    <p:sldId id="993" r:id="rId30"/>
    <p:sldId id="994" r:id="rId31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un Takai" initials="ST" lastIdx="1" clrIdx="0">
    <p:extLst>
      <p:ext uri="{19B8F6BF-5375-455C-9EA6-DF929625EA0E}">
        <p15:presenceInfo xmlns:p15="http://schemas.microsoft.com/office/powerpoint/2012/main" userId="Shun Tak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9" autoAdjust="0"/>
    <p:restoredTop sz="95252" autoAdjust="0"/>
  </p:normalViewPr>
  <p:slideViewPr>
    <p:cSldViewPr>
      <p:cViewPr varScale="1">
        <p:scale>
          <a:sx n="88" d="100"/>
          <a:sy n="88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773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773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0E034710-B9DE-45CD-BFF6-6B9A0F0208E2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738"/>
            <a:ext cx="3013763" cy="465773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1738"/>
            <a:ext cx="3013763" cy="465773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08A543A1-EF02-4512-8C18-1DE39E6C2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87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28D96D84-113A-466D-8A77-E9FE689F7700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053" tIns="46026" rIns="92053" bIns="460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5455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BD1D571A-9E2D-437C-AF8F-D2FD78E90B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1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D571A-9E2D-437C-AF8F-D2FD78E90BA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39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niu.ed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Value of Component Commonality </a:t>
            </a:r>
            <a:r>
              <a:rPr lang="en-US" dirty="0" smtClean="0">
                <a:solidFill>
                  <a:srgbClr val="990000"/>
                </a:solidFill>
              </a:rPr>
              <a:t>in </a:t>
            </a:r>
            <a:r>
              <a:rPr lang="en-US" dirty="0">
                <a:solidFill>
                  <a:srgbClr val="990000"/>
                </a:solidFill>
              </a:rPr>
              <a:t>Managing Uncertainty in a Supply Chain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Northern </a:t>
            </a:r>
            <a:r>
              <a:rPr lang="en-US" dirty="0">
                <a:solidFill>
                  <a:schemeClr val="tx1"/>
                </a:solidFill>
              </a:rPr>
              <a:t>Illinois University</a:t>
            </a:r>
          </a:p>
          <a:p>
            <a:r>
              <a:rPr lang="en-US" dirty="0">
                <a:solidFill>
                  <a:schemeClr val="tx1"/>
                </a:solidFill>
              </a:rPr>
              <a:t>Department of Technology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Shun Takai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NI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62000" cy="132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0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Measuring Demand Uncertainty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Demand in each period (e.g., daily or weekly demand) is modeled by: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: </a:t>
            </a:r>
            <a:r>
              <a:rPr lang="en-US" dirty="0">
                <a:solidFill>
                  <a:srgbClr val="0000FF"/>
                </a:solidFill>
              </a:rPr>
              <a:t>average demand </a:t>
            </a:r>
            <a:r>
              <a:rPr lang="en-US" dirty="0"/>
              <a:t>per period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σ</a:t>
            </a:r>
            <a:r>
              <a:rPr 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: </a:t>
            </a:r>
            <a:r>
              <a:rPr lang="en-US" dirty="0">
                <a:solidFill>
                  <a:srgbClr val="0000FF"/>
                </a:solidFill>
              </a:rPr>
              <a:t>standard deviation </a:t>
            </a:r>
            <a:r>
              <a:rPr lang="en-US" dirty="0"/>
              <a:t>of demand per period </a:t>
            </a:r>
            <a:r>
              <a:rPr lang="en-US" dirty="0" smtClean="0"/>
              <a:t>(e.g., forecast </a:t>
            </a:r>
            <a:r>
              <a:rPr lang="en-US" dirty="0"/>
              <a:t>error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= 1, 2, 3, …, L</a:t>
            </a:r>
            <a:endParaRPr lang="en-US" dirty="0"/>
          </a:p>
          <a:p>
            <a:r>
              <a:rPr lang="en-US" dirty="0" smtClean="0"/>
              <a:t>Notation is simplified if uncertainty of demand in each period is identical </a:t>
            </a:r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average demand </a:t>
            </a:r>
            <a:r>
              <a:rPr lang="en-US" dirty="0"/>
              <a:t>per period</a:t>
            </a:r>
          </a:p>
          <a:p>
            <a:pPr lvl="1"/>
            <a:r>
              <a:rPr lang="en-US" dirty="0" err="1">
                <a:solidFill>
                  <a:srgbClr val="0000FF"/>
                </a:solidFill>
              </a:rPr>
              <a:t>σ</a:t>
            </a:r>
            <a:r>
              <a:rPr lang="en-US" baseline="-25000" dirty="0" err="1">
                <a:solidFill>
                  <a:srgbClr val="0000FF"/>
                </a:solidFill>
              </a:rPr>
              <a:t>D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standard deviation </a:t>
            </a:r>
            <a:r>
              <a:rPr lang="en-US" dirty="0"/>
              <a:t>of demand per period 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Lead time </a:t>
            </a:r>
            <a:r>
              <a:rPr lang="en-US" dirty="0" smtClean="0"/>
              <a:t>is the</a:t>
            </a:r>
            <a:r>
              <a:rPr lang="en-US" dirty="0" smtClean="0">
                <a:solidFill>
                  <a:srgbClr val="0000FF"/>
                </a:solidFill>
              </a:rPr>
              <a:t> time </a:t>
            </a:r>
            <a:r>
              <a:rPr lang="en-US" dirty="0" smtClean="0"/>
              <a:t>between when an </a:t>
            </a:r>
            <a:r>
              <a:rPr lang="en-US" dirty="0" smtClean="0">
                <a:solidFill>
                  <a:srgbClr val="0000FF"/>
                </a:solidFill>
              </a:rPr>
              <a:t>order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00FF"/>
                </a:solidFill>
              </a:rPr>
              <a:t>placed</a:t>
            </a:r>
            <a:r>
              <a:rPr lang="en-US" dirty="0" smtClean="0"/>
              <a:t> and when the order is </a:t>
            </a:r>
            <a:r>
              <a:rPr lang="en-US" dirty="0" smtClean="0">
                <a:solidFill>
                  <a:srgbClr val="0000FF"/>
                </a:solidFill>
              </a:rPr>
              <a:t>received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/>
              <a:t>: lead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157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Measuring Demand Uncertainty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Suppose demand in each period is:</a:t>
                </a:r>
              </a:p>
              <a:p>
                <a:pPr lvl="1"/>
                <a:r>
                  <a:rPr lang="en-US" dirty="0" smtClean="0">
                    <a:solidFill>
                      <a:srgbClr val="0000FF"/>
                    </a:solidFill>
                  </a:rPr>
                  <a:t>Independent </a:t>
                </a:r>
                <a:r>
                  <a:rPr lang="en-US" dirty="0"/>
                  <a:t>with one </a:t>
                </a:r>
                <a:r>
                  <a:rPr lang="en-US" dirty="0" smtClean="0"/>
                  <a:t>another </a:t>
                </a:r>
                <a:endParaRPr lang="en-US" dirty="0"/>
              </a:p>
              <a:p>
                <a:pPr lvl="1"/>
                <a:r>
                  <a:rPr lang="en-US" dirty="0" smtClean="0">
                    <a:solidFill>
                      <a:srgbClr val="0000FF"/>
                    </a:solidFill>
                  </a:rPr>
                  <a:t>Normally </a:t>
                </a:r>
                <a:r>
                  <a:rPr lang="en-US" dirty="0">
                    <a:solidFill>
                      <a:srgbClr val="0000FF"/>
                    </a:solidFill>
                  </a:rPr>
                  <a:t>distributed </a:t>
                </a:r>
                <a:r>
                  <a:rPr lang="en-US" dirty="0" smtClean="0"/>
                  <a:t>with: </a:t>
                </a:r>
              </a:p>
              <a:p>
                <a:pPr lvl="1"/>
                <a:r>
                  <a:rPr lang="en-US" dirty="0" smtClean="0"/>
                  <a:t>Mean </a:t>
                </a:r>
                <a:r>
                  <a:rPr lang="en-US" dirty="0">
                    <a:solidFill>
                      <a:srgbClr val="0000FF"/>
                    </a:solidFill>
                  </a:rPr>
                  <a:t>D</a:t>
                </a:r>
                <a:r>
                  <a:rPr lang="en-US" baseline="-25000" dirty="0">
                    <a:solidFill>
                      <a:srgbClr val="0000FF"/>
                    </a:solidFill>
                  </a:rPr>
                  <a:t>i</a:t>
                </a:r>
                <a:r>
                  <a:rPr lang="en-US" dirty="0"/>
                  <a:t> and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Standard </a:t>
                </a:r>
                <a:r>
                  <a:rPr lang="en-US" dirty="0"/>
                  <a:t>deviation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σ</a:t>
                </a:r>
                <a:r>
                  <a:rPr 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endParaRPr lang="en-US" dirty="0"/>
              </a:p>
              <a:p>
                <a:pPr lvl="1"/>
                <a:r>
                  <a:rPr lang="en-US" dirty="0" err="1" smtClean="0"/>
                  <a:t>i</a:t>
                </a:r>
                <a:r>
                  <a:rPr lang="en-US" dirty="0" smtClean="0"/>
                  <a:t> = 1, 2, 3, … , L</a:t>
                </a:r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Total demand </a:t>
                </a:r>
                <a:r>
                  <a:rPr lang="en-US" dirty="0" smtClean="0"/>
                  <a:t>during the </a:t>
                </a:r>
                <a:r>
                  <a:rPr lang="en-US" dirty="0"/>
                  <a:t>lead </a:t>
                </a:r>
                <a:r>
                  <a:rPr lang="en-US" dirty="0" smtClean="0"/>
                  <a:t>time of </a:t>
                </a:r>
                <a:r>
                  <a:rPr lang="en-US" dirty="0">
                    <a:solidFill>
                      <a:srgbClr val="0000FF"/>
                    </a:solidFill>
                  </a:rPr>
                  <a:t>L</a:t>
                </a:r>
                <a:r>
                  <a:rPr lang="en-US" dirty="0"/>
                  <a:t> periods is </a:t>
                </a:r>
                <a:r>
                  <a:rPr lang="en-US" dirty="0">
                    <a:solidFill>
                      <a:srgbClr val="0000FF"/>
                    </a:solidFill>
                  </a:rPr>
                  <a:t>normally distributed </a:t>
                </a:r>
                <a:r>
                  <a:rPr lang="en-US" dirty="0"/>
                  <a:t>with </a:t>
                </a:r>
                <a:r>
                  <a:rPr lang="en-US" dirty="0" smtClean="0"/>
                  <a:t>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 smtClean="0"/>
                  <a:t> and standard deviation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endParaRPr lang="en-US" dirty="0" smtClean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+…+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                  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𝑑𝑒𝑚𝑎𝑛𝑑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𝑖𝑛𝑑𝑒𝑝𝑒𝑛𝑑𝑒𝑛𝑡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2022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28434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Measuring Demand Uncertainty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77857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If mean and standard deviation of demand during each of L periods are the same:</a:t>
                </a:r>
                <a:endParaRPr lang="en-US" dirty="0"/>
              </a:p>
              <a:p>
                <a:pPr lvl="1"/>
                <a:r>
                  <a:rPr lang="en-US" dirty="0"/>
                  <a:t>Mean </a:t>
                </a:r>
                <a:r>
                  <a:rPr lang="en-US" dirty="0">
                    <a:solidFill>
                      <a:srgbClr val="0000FF"/>
                    </a:solidFill>
                  </a:rPr>
                  <a:t>D</a:t>
                </a:r>
                <a:r>
                  <a:rPr lang="en-US" baseline="-25000" dirty="0">
                    <a:solidFill>
                      <a:srgbClr val="0000FF"/>
                    </a:solidFill>
                  </a:rPr>
                  <a:t>i</a:t>
                </a:r>
                <a:r>
                  <a:rPr lang="en-US" dirty="0">
                    <a:solidFill>
                      <a:srgbClr val="0000FF"/>
                    </a:solidFill>
                  </a:rPr>
                  <a:t> = D</a:t>
                </a:r>
              </a:p>
              <a:p>
                <a:pPr lvl="1"/>
                <a:r>
                  <a:rPr lang="en-US" dirty="0"/>
                  <a:t>Standard deviation </a:t>
                </a:r>
                <a:r>
                  <a:rPr lang="en-US" dirty="0" err="1">
                    <a:solidFill>
                      <a:srgbClr val="0000FF"/>
                    </a:solidFill>
                  </a:rPr>
                  <a:t>σ</a:t>
                </a:r>
                <a:r>
                  <a:rPr 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dirty="0">
                    <a:solidFill>
                      <a:srgbClr val="0000FF"/>
                    </a:solidFill>
                  </a:rPr>
                  <a:t> = </a:t>
                </a:r>
                <a:r>
                  <a:rPr lang="en-US" dirty="0" err="1">
                    <a:solidFill>
                      <a:srgbClr val="0000FF"/>
                    </a:solidFill>
                  </a:rPr>
                  <a:t>σ</a:t>
                </a:r>
                <a:r>
                  <a:rPr lang="en-US" baseline="-25000" dirty="0" err="1">
                    <a:solidFill>
                      <a:srgbClr val="0000FF"/>
                    </a:solidFill>
                  </a:rPr>
                  <a:t>D</a:t>
                </a:r>
                <a:endParaRPr lang="en-US" dirty="0"/>
              </a:p>
              <a:p>
                <a:pPr lvl="1"/>
                <a:r>
                  <a:rPr lang="en-US" dirty="0" err="1"/>
                  <a:t>i</a:t>
                </a:r>
                <a:r>
                  <a:rPr lang="en-US" dirty="0"/>
                  <a:t> = 1, 2, 3, … , L</a:t>
                </a:r>
              </a:p>
              <a:p>
                <a:r>
                  <a:rPr lang="en-US" dirty="0" smtClean="0"/>
                  <a:t>Then, the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total demand </a:t>
                </a:r>
                <a:r>
                  <a:rPr lang="en-US" dirty="0"/>
                  <a:t>during </a:t>
                </a:r>
                <a:r>
                  <a:rPr lang="en-US" dirty="0" smtClean="0"/>
                  <a:t>the lead time of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L </a:t>
                </a:r>
                <a:r>
                  <a:rPr lang="en-US" dirty="0">
                    <a:solidFill>
                      <a:srgbClr val="0000FF"/>
                    </a:solidFill>
                  </a:rPr>
                  <a:t>periods </a:t>
                </a:r>
                <a:r>
                  <a:rPr lang="en-US" dirty="0" smtClean="0"/>
                  <a:t>is: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0000FF"/>
                    </a:solidFill>
                  </a:rPr>
                  <a:t>Normally </a:t>
                </a:r>
                <a:r>
                  <a:rPr lang="en-US" dirty="0"/>
                  <a:t>distributed </a:t>
                </a:r>
                <a:r>
                  <a:rPr lang="en-US" dirty="0" smtClean="0"/>
                  <a:t>with: </a:t>
                </a:r>
                <a:endParaRPr lang="en-US" dirty="0"/>
              </a:p>
              <a:p>
                <a:pPr lvl="1"/>
                <a:r>
                  <a:rPr lang="en-US" dirty="0"/>
                  <a:t>Mean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rgbClr val="0000FF"/>
                    </a:solidFill>
                  </a:rPr>
                  <a:t>L</a:t>
                </a:r>
                <a:endParaRPr lang="en-US" dirty="0"/>
              </a:p>
              <a:p>
                <a:pPr lvl="1"/>
                <a:r>
                  <a:rPr lang="en-US" dirty="0"/>
                  <a:t>Standard deviation </a:t>
                </a:r>
                <a:r>
                  <a:rPr lang="en-US" dirty="0" err="1">
                    <a:solidFill>
                      <a:srgbClr val="0000FF"/>
                    </a:solidFill>
                  </a:rPr>
                  <a:t>σ</a:t>
                </a:r>
                <a:r>
                  <a:rPr lang="en-US" baseline="-25000" dirty="0" err="1">
                    <a:solidFill>
                      <a:srgbClr val="0000FF"/>
                    </a:solidFill>
                  </a:rPr>
                  <a:t>L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            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+…+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𝐿𝐷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+…+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                          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77857"/>
              </a:xfrm>
              <a:blipFill rotWithShape="0">
                <a:blip r:embed="rId2"/>
                <a:stretch>
                  <a:fillRect l="-815" t="-2043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  <p:sp>
        <p:nvSpPr>
          <p:cNvPr id="6" name="Right Brace 5"/>
          <p:cNvSpPr/>
          <p:nvPr/>
        </p:nvSpPr>
        <p:spPr>
          <a:xfrm rot="5400000">
            <a:off x="4457699" y="4410414"/>
            <a:ext cx="228601" cy="3505200"/>
          </a:xfrm>
          <a:prstGeom prst="rightBrace">
            <a:avLst>
              <a:gd name="adj1" fmla="val 48809"/>
              <a:gd name="adj2" fmla="val 50000"/>
            </a:avLst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48099" y="63087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L terms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 rot="5400000" flipH="1">
            <a:off x="3619501" y="3695698"/>
            <a:ext cx="228597" cy="2286000"/>
          </a:xfrm>
          <a:prstGeom prst="rightBrace">
            <a:avLst>
              <a:gd name="adj1" fmla="val 48809"/>
              <a:gd name="adj2" fmla="val 50000"/>
            </a:avLst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02428" y="435257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L terms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2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Product Availability and Replenishment Policy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55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Product </a:t>
            </a:r>
            <a:r>
              <a:rPr lang="en-US" dirty="0">
                <a:solidFill>
                  <a:srgbClr val="990000"/>
                </a:solidFill>
              </a:rPr>
              <a:t>Availability </a:t>
            </a:r>
            <a:r>
              <a:rPr lang="en-US" dirty="0" smtClean="0">
                <a:solidFill>
                  <a:srgbClr val="990000"/>
                </a:solidFill>
              </a:rPr>
              <a:t>and Replenishment Policy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510540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Product availability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Ability to satisfy customer order from inventory</a:t>
            </a:r>
          </a:p>
          <a:p>
            <a:r>
              <a:rPr lang="en-US" dirty="0" smtClean="0"/>
              <a:t>A </a:t>
            </a:r>
            <a:r>
              <a:rPr lang="en-US" dirty="0" err="1" smtClean="0">
                <a:solidFill>
                  <a:srgbClr val="0000FF"/>
                </a:solidFill>
              </a:rPr>
              <a:t>stockout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occurs when: </a:t>
            </a:r>
          </a:p>
          <a:p>
            <a:pPr lvl="1"/>
            <a:r>
              <a:rPr lang="en-US" dirty="0" smtClean="0"/>
              <a:t>Customer order is not satisfied due to </a:t>
            </a:r>
            <a:r>
              <a:rPr lang="en-US" dirty="0" smtClean="0">
                <a:solidFill>
                  <a:srgbClr val="0000FF"/>
                </a:solidFill>
              </a:rPr>
              <a:t>no inventory</a:t>
            </a:r>
          </a:p>
          <a:p>
            <a:r>
              <a:rPr lang="en-US" dirty="0" smtClean="0"/>
              <a:t>Example: </a:t>
            </a:r>
            <a:r>
              <a:rPr lang="en-US" dirty="0">
                <a:solidFill>
                  <a:srgbClr val="0000FF"/>
                </a:solidFill>
              </a:rPr>
              <a:t>cycle service level </a:t>
            </a:r>
            <a:r>
              <a:rPr lang="en-US" dirty="0"/>
              <a:t>(CSL)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Proportion of </a:t>
            </a:r>
            <a:r>
              <a:rPr lang="en-US" dirty="0">
                <a:solidFill>
                  <a:srgbClr val="0000FF"/>
                </a:solidFill>
              </a:rPr>
              <a:t>replenishment cycles </a:t>
            </a:r>
            <a:r>
              <a:rPr lang="en-US" dirty="0"/>
              <a:t>that </a:t>
            </a:r>
            <a:r>
              <a:rPr lang="en-US" dirty="0">
                <a:solidFill>
                  <a:srgbClr val="0000FF"/>
                </a:solidFill>
              </a:rPr>
              <a:t>end</a:t>
            </a:r>
            <a:r>
              <a:rPr lang="en-US" dirty="0"/>
              <a:t> </a:t>
            </a:r>
            <a:r>
              <a:rPr lang="en-US" dirty="0" smtClean="0"/>
              <a:t>without </a:t>
            </a:r>
            <a:r>
              <a:rPr lang="en-US" dirty="0" err="1" smtClean="0"/>
              <a:t>stockout</a:t>
            </a:r>
            <a:endParaRPr lang="en-US" dirty="0"/>
          </a:p>
          <a:p>
            <a:pPr lvl="2"/>
            <a:r>
              <a:rPr lang="en-US" dirty="0"/>
              <a:t>Replenishment cycle is the </a:t>
            </a:r>
            <a:r>
              <a:rPr lang="en-US" dirty="0" smtClean="0"/>
              <a:t>interval between the arrival of two </a:t>
            </a:r>
            <a:r>
              <a:rPr lang="en-US" dirty="0"/>
              <a:t>successive replenishment </a:t>
            </a:r>
            <a:r>
              <a:rPr lang="en-US" dirty="0" smtClean="0"/>
              <a:t>lots</a:t>
            </a:r>
            <a:endParaRPr lang="en-US" dirty="0"/>
          </a:p>
          <a:p>
            <a:pPr lvl="1"/>
            <a:r>
              <a:rPr lang="en-US" dirty="0" smtClean="0"/>
              <a:t>Equivalent </a:t>
            </a:r>
            <a:r>
              <a:rPr lang="en-US" dirty="0"/>
              <a:t>to </a:t>
            </a:r>
            <a:r>
              <a:rPr lang="en-US" dirty="0">
                <a:solidFill>
                  <a:srgbClr val="0000FF"/>
                </a:solidFill>
              </a:rPr>
              <a:t>probability</a:t>
            </a:r>
            <a:r>
              <a:rPr lang="en-US" dirty="0"/>
              <a:t> of </a:t>
            </a:r>
            <a:r>
              <a:rPr lang="en-US" dirty="0" smtClean="0"/>
              <a:t>replenishment cycle without </a:t>
            </a:r>
            <a:r>
              <a:rPr lang="en-US" dirty="0" err="1" smtClean="0"/>
              <a:t>stockout</a:t>
            </a:r>
            <a:r>
              <a:rPr lang="en-US" dirty="0" smtClean="0"/>
              <a:t>  </a:t>
            </a:r>
            <a:endParaRPr lang="en-US" dirty="0"/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Replenishment </a:t>
            </a:r>
            <a:r>
              <a:rPr lang="en-US" dirty="0">
                <a:solidFill>
                  <a:srgbClr val="0000FF"/>
                </a:solidFill>
              </a:rPr>
              <a:t>policy </a:t>
            </a:r>
            <a:r>
              <a:rPr lang="en-US" dirty="0"/>
              <a:t>consists </a:t>
            </a:r>
            <a:r>
              <a:rPr lang="en-US" dirty="0" smtClean="0"/>
              <a:t>of: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Timing</a:t>
            </a:r>
            <a:r>
              <a:rPr lang="en-US" dirty="0" smtClean="0"/>
              <a:t> of </a:t>
            </a:r>
            <a:r>
              <a:rPr lang="en-US" dirty="0"/>
              <a:t>reorder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Quantity </a:t>
            </a:r>
            <a:r>
              <a:rPr lang="en-US" dirty="0" smtClean="0"/>
              <a:t>of </a:t>
            </a:r>
            <a:r>
              <a:rPr lang="en-US" dirty="0"/>
              <a:t>reorder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solidFill>
                  <a:srgbClr val="0000FF"/>
                </a:solidFill>
              </a:rPr>
              <a:t>continuous review policy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Inventory is </a:t>
            </a:r>
            <a:r>
              <a:rPr lang="en-US" dirty="0">
                <a:solidFill>
                  <a:srgbClr val="0000FF"/>
                </a:solidFill>
              </a:rPr>
              <a:t>continuously </a:t>
            </a:r>
            <a:r>
              <a:rPr lang="en-US" dirty="0" smtClean="0">
                <a:solidFill>
                  <a:srgbClr val="0000FF"/>
                </a:solidFill>
              </a:rPr>
              <a:t>monitored 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Lot </a:t>
            </a:r>
            <a:r>
              <a:rPr lang="en-US" dirty="0"/>
              <a:t>size </a:t>
            </a:r>
            <a:r>
              <a:rPr lang="en-US" dirty="0">
                <a:solidFill>
                  <a:srgbClr val="0000FF"/>
                </a:solidFill>
              </a:rPr>
              <a:t>Q</a:t>
            </a:r>
            <a:r>
              <a:rPr lang="en-US" dirty="0"/>
              <a:t> is </a:t>
            </a:r>
            <a:r>
              <a:rPr lang="en-US" dirty="0" smtClean="0"/>
              <a:t>ordered </a:t>
            </a:r>
            <a:r>
              <a:rPr lang="en-US" dirty="0"/>
              <a:t>when the inventory </a:t>
            </a:r>
            <a:r>
              <a:rPr lang="en-US" dirty="0" smtClean="0"/>
              <a:t>reaches the </a:t>
            </a:r>
            <a:r>
              <a:rPr lang="en-US" dirty="0">
                <a:solidFill>
                  <a:srgbClr val="0000FF"/>
                </a:solidFill>
              </a:rPr>
              <a:t>reorder point 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ROP</a:t>
            </a:r>
            <a:r>
              <a:rPr lang="en-US" dirty="0"/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Lot size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0000FF"/>
                </a:solidFill>
              </a:rPr>
              <a:t>same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Time</a:t>
            </a:r>
            <a:r>
              <a:rPr lang="en-US" dirty="0"/>
              <a:t> between </a:t>
            </a:r>
            <a:r>
              <a:rPr lang="en-US" dirty="0" smtClean="0"/>
              <a:t>order may </a:t>
            </a:r>
            <a:r>
              <a:rPr lang="en-US" dirty="0" smtClean="0">
                <a:solidFill>
                  <a:srgbClr val="0000FF"/>
                </a:solidFill>
              </a:rPr>
              <a:t>change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26313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Evaluating CSL Given a Replenishment Policy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Continuous review </a:t>
            </a:r>
            <a:r>
              <a:rPr lang="en-US" dirty="0"/>
              <a:t>replenishment </a:t>
            </a:r>
            <a:r>
              <a:rPr lang="en-US" dirty="0" smtClean="0"/>
              <a:t>policy is assumed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: reorder lot size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: replenishment lead time (number of weeks)</a:t>
            </a:r>
            <a:endParaRPr lang="en-US" dirty="0"/>
          </a:p>
          <a:p>
            <a:r>
              <a:rPr lang="en-US" dirty="0" smtClean="0"/>
              <a:t>Weekly demand 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Normally </a:t>
            </a:r>
            <a:r>
              <a:rPr lang="en-US" dirty="0"/>
              <a:t>distributed </a:t>
            </a:r>
            <a:r>
              <a:rPr lang="en-US" dirty="0" smtClean="0"/>
              <a:t>with:</a:t>
            </a:r>
            <a:endParaRPr lang="en-US" dirty="0"/>
          </a:p>
          <a:p>
            <a:pPr lvl="1"/>
            <a:r>
              <a:rPr lang="en-US" dirty="0"/>
              <a:t>Mean </a:t>
            </a:r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dirty="0"/>
              <a:t> and </a:t>
            </a:r>
          </a:p>
          <a:p>
            <a:pPr lvl="1"/>
            <a:r>
              <a:rPr lang="en-US" dirty="0"/>
              <a:t>Standard deviation </a:t>
            </a:r>
            <a:r>
              <a:rPr lang="en-US" dirty="0" err="1" smtClean="0">
                <a:solidFill>
                  <a:srgbClr val="0000FF"/>
                </a:solidFill>
              </a:rPr>
              <a:t>σ</a:t>
            </a:r>
            <a:r>
              <a:rPr lang="en-US" baseline="-25000" dirty="0" err="1" smtClean="0">
                <a:solidFill>
                  <a:srgbClr val="0000FF"/>
                </a:solidFill>
              </a:rPr>
              <a:t>D</a:t>
            </a:r>
            <a:endParaRPr lang="en-US" dirty="0" smtClean="0"/>
          </a:p>
          <a:p>
            <a:r>
              <a:rPr lang="en-US" dirty="0" smtClean="0"/>
              <a:t>Two cases are discussed next</a:t>
            </a:r>
          </a:p>
          <a:p>
            <a:pPr lvl="1"/>
            <a:r>
              <a:rPr lang="en-US" dirty="0" smtClean="0"/>
              <a:t>Safety inventory given a replenishment policy</a:t>
            </a:r>
          </a:p>
          <a:p>
            <a:pPr lvl="1"/>
            <a:r>
              <a:rPr lang="en-US" dirty="0" smtClean="0"/>
              <a:t>CSL given </a:t>
            </a:r>
            <a:r>
              <a:rPr lang="en-US" dirty="0"/>
              <a:t>a replenishment policy 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38258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371600"/>
            <a:ext cx="3429000" cy="19767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Safety Inventory Given a Replenishment Policy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>
                    <a:solidFill>
                      <a:srgbClr val="0000FF"/>
                    </a:solidFill>
                  </a:rPr>
                  <a:t>Continuous </a:t>
                </a:r>
                <a:r>
                  <a:rPr lang="en-US" dirty="0">
                    <a:solidFill>
                      <a:srgbClr val="0000FF"/>
                    </a:solidFill>
                  </a:rPr>
                  <a:t>review </a:t>
                </a:r>
                <a:r>
                  <a:rPr lang="en-US" dirty="0"/>
                  <a:t>replenishment policy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When </a:t>
                </a:r>
                <a:r>
                  <a:rPr lang="en-US" dirty="0"/>
                  <a:t>the amount of inventory </a:t>
                </a:r>
                <a:r>
                  <a:rPr lang="en-US" dirty="0" smtClean="0"/>
                  <a:t>reaches </a:t>
                </a:r>
                <a:r>
                  <a:rPr lang="en-US" dirty="0">
                    <a:solidFill>
                      <a:srgbClr val="0000FF"/>
                    </a:solidFill>
                  </a:rPr>
                  <a:t>ROP</a:t>
                </a:r>
                <a:r>
                  <a:rPr lang="en-US" dirty="0"/>
                  <a:t>, </a:t>
                </a:r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dirty="0" smtClean="0"/>
                  <a:t>     a </a:t>
                </a:r>
                <a:r>
                  <a:rPr lang="en-US" dirty="0">
                    <a:solidFill>
                      <a:srgbClr val="0000FF"/>
                    </a:solidFill>
                  </a:rPr>
                  <a:t>new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replenishment order </a:t>
                </a:r>
                <a:r>
                  <a:rPr lang="en-US" dirty="0"/>
                  <a:t>is placed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From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Equation (2)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𝐸𝑥𝑝𝑒𝑐𝑡𝑒𝑑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𝑑𝑒𝑚𝑎𝑛𝑑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𝑑𝑢𝑟𝑖𝑛𝑔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𝑙𝑒𝑎𝑑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𝑡𝑖𝑚𝑒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On </a:t>
                </a:r>
                <a:r>
                  <a:rPr lang="en-US" dirty="0"/>
                  <a:t>average, </a:t>
                </a:r>
                <a:r>
                  <a:rPr lang="en-US" dirty="0">
                    <a:solidFill>
                      <a:srgbClr val="0000FF"/>
                    </a:solidFill>
                  </a:rPr>
                  <a:t>LD</a:t>
                </a:r>
                <a:r>
                  <a:rPr lang="en-US" dirty="0"/>
                  <a:t> products are sold between when the inventory reaches ROP and when the new replenishment lot </a:t>
                </a:r>
                <a:r>
                  <a:rPr lang="en-US" dirty="0" smtClean="0"/>
                  <a:t>arrives</a:t>
                </a:r>
              </a:p>
              <a:p>
                <a:pPr lvl="1"/>
                <a:r>
                  <a:rPr lang="en-US" dirty="0" smtClean="0"/>
                  <a:t>Thus</a:t>
                </a:r>
                <a:r>
                  <a:rPr lang="en-US" dirty="0"/>
                  <a:t>, the inventory when the replenishment lot arrives is: 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𝑅𝑂𝑃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Thus, safety inventory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ss</a:t>
                </a:r>
                <a:r>
                  <a:rPr lang="en-US" dirty="0" smtClean="0"/>
                  <a:t> is: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                         </m:t>
                      </m:r>
                      <m:r>
                        <a:rPr lang="en-US" i="1">
                          <a:latin typeface="Cambria Math"/>
                        </a:rPr>
                        <m:t>𝑆𝑎𝑓𝑒𝑡𝑦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𝑖𝑛𝑣𝑒𝑛𝑡𝑜𝑟𝑦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𝑠𝑠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𝑅𝑂𝑃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>
                          <a:latin typeface="Cambria Math"/>
                        </a:rPr>
                        <m:t>𝐷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              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4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44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187392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CSL Given a Replenishment Policy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Recall that CSL is equivalent to the </a:t>
                </a:r>
                <a:r>
                  <a:rPr lang="en-US" dirty="0">
                    <a:solidFill>
                      <a:srgbClr val="0000FF"/>
                    </a:solidFill>
                  </a:rPr>
                  <a:t>probability</a:t>
                </a:r>
                <a:r>
                  <a:rPr lang="en-US" dirty="0"/>
                  <a:t> of </a:t>
                </a:r>
                <a:r>
                  <a:rPr lang="en-US" dirty="0" smtClean="0"/>
                  <a:t>replenishment </a:t>
                </a:r>
                <a:r>
                  <a:rPr lang="en-US" dirty="0"/>
                  <a:t>cycle </a:t>
                </a:r>
                <a:r>
                  <a:rPr lang="en-US" dirty="0">
                    <a:solidFill>
                      <a:srgbClr val="0000FF"/>
                    </a:solidFill>
                  </a:rPr>
                  <a:t>without </a:t>
                </a:r>
                <a:r>
                  <a:rPr lang="en-US" dirty="0" err="1">
                    <a:solidFill>
                      <a:srgbClr val="0000FF"/>
                    </a:solidFill>
                  </a:rPr>
                  <a:t>stockout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 err="1" smtClean="0"/>
                  <a:t>Stockout</a:t>
                </a:r>
                <a:r>
                  <a:rPr lang="en-US" dirty="0" smtClean="0"/>
                  <a:t> does not occur as far as the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demand</a:t>
                </a:r>
                <a:r>
                  <a:rPr lang="en-US" dirty="0" smtClean="0"/>
                  <a:t> during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replenishment lead time L</a:t>
                </a:r>
                <a:r>
                  <a:rPr lang="en-US" dirty="0" smtClean="0"/>
                  <a:t> is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smaller </a:t>
                </a:r>
                <a:r>
                  <a:rPr lang="en-US" dirty="0" smtClean="0"/>
                  <a:t>than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ROP</a:t>
                </a:r>
                <a:r>
                  <a:rPr lang="en-US" dirty="0" smtClean="0"/>
                  <a:t>; Thus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𝐶𝑆𝐿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𝑃𝑟𝑜𝑏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𝑑𝑒𝑚𝑎𝑛𝑑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𝑑𝑢𝑟𝑖𝑛𝑔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𝑙𝑒𝑎𝑑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𝑝𝑒𝑟𝑖𝑜𝑑𝑠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𝑤𝑒𝑒𝑘𝑠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i="1">
                              <a:latin typeface="Cambria Math"/>
                            </a:rPr>
                            <m:t>𝑅𝑂𝑃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If the </a:t>
                </a:r>
                <a:r>
                  <a:rPr lang="en-US" dirty="0">
                    <a:solidFill>
                      <a:srgbClr val="0000FF"/>
                    </a:solidFill>
                  </a:rPr>
                  <a:t>total demand </a:t>
                </a:r>
                <a:r>
                  <a:rPr lang="en-US" dirty="0"/>
                  <a:t>during the </a:t>
                </a:r>
                <a:r>
                  <a:rPr lang="en-US" dirty="0">
                    <a:solidFill>
                      <a:srgbClr val="0000FF"/>
                    </a:solidFill>
                  </a:rPr>
                  <a:t>L periods </a:t>
                </a:r>
                <a:r>
                  <a:rPr lang="en-US" dirty="0" smtClean="0"/>
                  <a:t>is: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0000FF"/>
                    </a:solidFill>
                  </a:rPr>
                  <a:t>Normally </a:t>
                </a:r>
                <a:r>
                  <a:rPr lang="en-US" dirty="0"/>
                  <a:t>distributed with mean </a:t>
                </a:r>
                <a:r>
                  <a:rPr lang="en-US" dirty="0">
                    <a:solidFill>
                      <a:srgbClr val="0000FF"/>
                    </a:solidFill>
                  </a:rPr>
                  <a:t>D</a:t>
                </a:r>
                <a:r>
                  <a:rPr lang="en-US" baseline="-25000" dirty="0">
                    <a:solidFill>
                      <a:srgbClr val="0000FF"/>
                    </a:solidFill>
                  </a:rPr>
                  <a:t>L</a:t>
                </a:r>
                <a:r>
                  <a:rPr lang="en-US" dirty="0"/>
                  <a:t> and standard deviation </a:t>
                </a:r>
                <a:r>
                  <a:rPr lang="en-US" dirty="0" err="1">
                    <a:solidFill>
                      <a:srgbClr val="0000FF"/>
                    </a:solidFill>
                  </a:rPr>
                  <a:t>σ</a:t>
                </a:r>
                <a:r>
                  <a:rPr lang="en-US" baseline="-25000" dirty="0" err="1">
                    <a:solidFill>
                      <a:srgbClr val="0000FF"/>
                    </a:solidFill>
                  </a:rPr>
                  <a:t>L</a:t>
                </a:r>
                <a:endParaRPr lang="en-US" baseline="-25000" dirty="0">
                  <a:solidFill>
                    <a:srgbClr val="0000FF"/>
                  </a:solidFill>
                </a:endParaRP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:r>
                  <a:rPr lang="en-US" dirty="0" smtClean="0"/>
                  <a:t>CSL </a:t>
                </a:r>
                <a:r>
                  <a:rPr lang="en-US" dirty="0"/>
                  <a:t>can be </a:t>
                </a:r>
                <a:r>
                  <a:rPr lang="en-US" dirty="0" smtClean="0"/>
                  <a:t>written as:  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𝐶𝑆𝐿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𝑅𝑂𝑃</m:t>
                        </m:r>
                        <m:r>
                          <a:rPr lang="en-US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𝑁𝑂𝑅𝑀𝐷𝐼𝑆𝑇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𝑅𝑂𝑃</m:t>
                        </m:r>
                        <m:r>
                          <a:rPr lang="en-US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𝐿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,1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/>
                      </a:rPr>
                      <m:t>                                                  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   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</a:rPr>
                      <m:t>5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If weekly demand is independent and identically distributed, then from </a:t>
                </a:r>
                <a:r>
                  <a:rPr lang="en-US" dirty="0">
                    <a:solidFill>
                      <a:srgbClr val="FF0000"/>
                    </a:solidFill>
                  </a:rPr>
                  <a:t>E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quation (2)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 smtClean="0"/>
                  <a:t> in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Equation (5) </a:t>
                </a:r>
                <a:r>
                  <a:rPr lang="en-US" dirty="0" smtClean="0"/>
                  <a:t>are:</a:t>
                </a:r>
                <a:endParaRPr lang="en-US" i="1" dirty="0" smtClean="0">
                  <a:latin typeface="Cambria Math"/>
                </a:endParaRPr>
              </a:p>
              <a:p>
                <a:pPr lvl="1"/>
                <a:endParaRPr lang="en-US" i="1" dirty="0" smtClean="0">
                  <a:latin typeface="Cambria Math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        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𝐿𝐷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400050" lvl="1" indent="0">
                  <a:buNone/>
                </a:pPr>
                <a:r>
                  <a:rPr lang="en-US" dirty="0" smtClean="0"/>
                  <a:t>	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0">
                <a:blip r:embed="rId2"/>
                <a:stretch>
                  <a:fillRect l="-444" t="-1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51054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Excel function (“NORM.DIST” instead of “NORMDIST” is used in Excel 2010)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>
            <a:stCxn id="5" idx="0"/>
            <a:endCxn id="11" idx="1"/>
          </p:cNvCxnSpPr>
          <p:nvPr/>
        </p:nvCxnSpPr>
        <p:spPr>
          <a:xfrm flipV="1">
            <a:off x="4533900" y="4858309"/>
            <a:ext cx="0" cy="247091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5400000">
            <a:off x="4459803" y="3679312"/>
            <a:ext cx="148194" cy="2209800"/>
          </a:xfrm>
          <a:prstGeom prst="rightBrace">
            <a:avLst>
              <a:gd name="adj1" fmla="val 48809"/>
              <a:gd name="adj2" fmla="val 50000"/>
            </a:avLst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Safety Inventory Given Desired CSL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Companies often choose </a:t>
            </a:r>
            <a:r>
              <a:rPr lang="en-US" dirty="0" smtClean="0">
                <a:solidFill>
                  <a:srgbClr val="0000FF"/>
                </a:solidFill>
              </a:rPr>
              <a:t>replenishment </a:t>
            </a:r>
            <a:r>
              <a:rPr lang="en-US" dirty="0">
                <a:solidFill>
                  <a:srgbClr val="0000FF"/>
                </a:solidFill>
              </a:rPr>
              <a:t>policies </a:t>
            </a:r>
            <a:r>
              <a:rPr lang="en-US" dirty="0" smtClean="0"/>
              <a:t>to </a:t>
            </a:r>
            <a:r>
              <a:rPr lang="en-US" dirty="0"/>
              <a:t>achieve </a:t>
            </a:r>
            <a:r>
              <a:rPr lang="en-US" dirty="0" smtClean="0"/>
              <a:t>desired levels </a:t>
            </a:r>
            <a:r>
              <a:rPr lang="en-US" dirty="0"/>
              <a:t>of </a:t>
            </a:r>
            <a:r>
              <a:rPr lang="en-US" dirty="0">
                <a:solidFill>
                  <a:srgbClr val="0000FF"/>
                </a:solidFill>
              </a:rPr>
              <a:t>product availability  </a:t>
            </a:r>
          </a:p>
          <a:p>
            <a:r>
              <a:rPr lang="en-US" dirty="0" smtClean="0"/>
              <a:t>Thus, appropriate level of </a:t>
            </a:r>
            <a:r>
              <a:rPr lang="en-US" dirty="0" smtClean="0">
                <a:solidFill>
                  <a:srgbClr val="0000FF"/>
                </a:solidFill>
              </a:rPr>
              <a:t>safety inventory </a:t>
            </a:r>
            <a:r>
              <a:rPr lang="en-US" dirty="0" smtClean="0"/>
              <a:t>needs to be calculated to achieve the desired level of product availability (e.g., in terms of </a:t>
            </a:r>
            <a:r>
              <a:rPr lang="en-US" dirty="0" smtClean="0">
                <a:solidFill>
                  <a:srgbClr val="0000FF"/>
                </a:solidFill>
              </a:rPr>
              <a:t>CSL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Next</a:t>
            </a:r>
          </a:p>
          <a:p>
            <a:pPr lvl="1"/>
            <a:r>
              <a:rPr lang="en-US" dirty="0" smtClean="0"/>
              <a:t>Safety </a:t>
            </a:r>
            <a:r>
              <a:rPr lang="en-US" dirty="0"/>
              <a:t>inventory given </a:t>
            </a:r>
            <a:r>
              <a:rPr lang="en-US" dirty="0" smtClean="0"/>
              <a:t>desired CSL is discussed  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287697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90000"/>
                </a:solidFill>
              </a:rPr>
              <a:t>Safety </a:t>
            </a:r>
            <a:r>
              <a:rPr lang="en-US" dirty="0" smtClean="0">
                <a:solidFill>
                  <a:srgbClr val="990000"/>
                </a:solidFill>
              </a:rPr>
              <a:t>Inventory Given Desired CSL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 </a:t>
            </a:r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0000FF"/>
                </a:solidFill>
              </a:rPr>
              <a:t>continuous review </a:t>
            </a:r>
            <a:r>
              <a:rPr lang="en-US" dirty="0"/>
              <a:t>replenishment </a:t>
            </a:r>
            <a:r>
              <a:rPr lang="en-US" dirty="0" smtClean="0"/>
              <a:t>policy,</a:t>
            </a:r>
            <a:endParaRPr lang="en-US" dirty="0"/>
          </a:p>
          <a:p>
            <a:pPr lvl="1"/>
            <a:r>
              <a:rPr lang="en-US" dirty="0" smtClean="0"/>
              <a:t>Calculate </a:t>
            </a:r>
            <a:r>
              <a:rPr lang="en-US" dirty="0"/>
              <a:t>appropriate </a:t>
            </a:r>
            <a:r>
              <a:rPr lang="en-US" dirty="0" smtClean="0">
                <a:solidFill>
                  <a:srgbClr val="0000FF"/>
                </a:solidFill>
              </a:rPr>
              <a:t>safety </a:t>
            </a:r>
            <a:r>
              <a:rPr lang="en-US" dirty="0">
                <a:solidFill>
                  <a:srgbClr val="0000FF"/>
                </a:solidFill>
              </a:rPr>
              <a:t>inventory </a:t>
            </a:r>
            <a:r>
              <a:rPr lang="en-US" dirty="0"/>
              <a:t>that achieves the desired </a:t>
            </a:r>
            <a:r>
              <a:rPr lang="en-US" dirty="0" smtClean="0">
                <a:solidFill>
                  <a:srgbClr val="0000FF"/>
                </a:solidFill>
              </a:rPr>
              <a:t>CSL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Assumption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: lead time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CSL</a:t>
            </a:r>
            <a:r>
              <a:rPr lang="en-US" dirty="0" smtClean="0"/>
              <a:t>: desired cycle service level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</a:t>
            </a:r>
            <a:r>
              <a:rPr lang="en-US" baseline="-25000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: mean demand during lead time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σ</a:t>
            </a:r>
            <a:r>
              <a:rPr lang="en-US" baseline="-25000" dirty="0" err="1" smtClean="0">
                <a:solidFill>
                  <a:srgbClr val="0000FF"/>
                </a:solidFill>
              </a:rPr>
              <a:t>L</a:t>
            </a:r>
            <a:r>
              <a:rPr lang="en-US" dirty="0"/>
              <a:t>: </a:t>
            </a:r>
            <a:r>
              <a:rPr lang="en-US" dirty="0" smtClean="0"/>
              <a:t>standard deviation of demand </a:t>
            </a:r>
            <a:r>
              <a:rPr lang="en-US" dirty="0"/>
              <a:t>during lead </a:t>
            </a:r>
            <a:r>
              <a:rPr lang="en-US" dirty="0" smtClean="0"/>
              <a:t>time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35990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Role of Safety Inventory in a Supply Chain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90000"/>
                </a:solidFill>
              </a:rPr>
              <a:t>Safety </a:t>
            </a:r>
            <a:r>
              <a:rPr lang="en-US" dirty="0" smtClean="0">
                <a:solidFill>
                  <a:srgbClr val="990000"/>
                </a:solidFill>
              </a:rPr>
              <a:t>Inventory Given Desired CSL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From </a:t>
                </a:r>
                <a:r>
                  <a:rPr lang="en-US" dirty="0">
                    <a:solidFill>
                      <a:srgbClr val="FF0000"/>
                    </a:solidFill>
                  </a:rPr>
                  <a:t>Equation (4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, ROP=</a:t>
                </a:r>
                <a:r>
                  <a:rPr lang="en-US" dirty="0" err="1" smtClean="0"/>
                  <a:t>D</a:t>
                </a:r>
                <a:r>
                  <a:rPr lang="en-US" baseline="-25000" dirty="0" err="1" smtClean="0"/>
                  <a:t>L</a:t>
                </a:r>
                <a:r>
                  <a:rPr lang="en-US" dirty="0" err="1" smtClean="0"/>
                  <a:t>+ss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Thus, safety inventory </a:t>
                </a:r>
                <a:r>
                  <a:rPr lang="en-US" dirty="0" err="1" smtClean="0"/>
                  <a:t>ss</a:t>
                </a:r>
                <a:r>
                  <a:rPr lang="en-US" dirty="0" smtClean="0"/>
                  <a:t> needs to satisfy the following condition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𝑃𝑟𝑜𝑏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𝑑𝑒𝑚𝑎𝑛𝑑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𝑑𝑢𝑟𝑖𝑛𝑔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𝑙𝑒𝑎𝑑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𝑡𝑖𝑚𝑒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𝑝𝑒𝑟𝑖𝑜𝑑𝑠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𝐶𝑆𝐿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Given that demand is normally distributed, the above condition can be written as below using cumulative distribution function F</a:t>
                </a:r>
                <a:r>
                  <a:rPr lang="en-US" dirty="0" smtClean="0"/>
                  <a:t>()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𝑠𝑠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𝐶𝑆𝐿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Using inverse normal distribution F</a:t>
                </a:r>
                <a:r>
                  <a:rPr lang="en-US" baseline="30000" dirty="0"/>
                  <a:t>-1</a:t>
                </a:r>
                <a:r>
                  <a:rPr lang="en-US" dirty="0" smtClean="0"/>
                  <a:t>(), 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𝑠𝑠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𝐶𝑆𝐿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→     </m:t>
                      </m:r>
                      <m:r>
                        <a:rPr lang="en-US" i="1">
                          <a:latin typeface="Cambria Math"/>
                        </a:rPr>
                        <m:t>𝑠𝑠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𝐶𝑆𝐿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Using inverse standard normal distribution F</a:t>
                </a:r>
                <a:r>
                  <a:rPr lang="en-US" baseline="-25000" dirty="0" smtClean="0"/>
                  <a:t>S</a:t>
                </a:r>
                <a:r>
                  <a:rPr lang="en-US" baseline="30000" dirty="0" smtClean="0"/>
                  <a:t>-1</a:t>
                </a:r>
                <a:r>
                  <a:rPr lang="en-US" dirty="0" smtClean="0"/>
                  <a:t>(), 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         </m:t>
                    </m:r>
                    <m:r>
                      <a:rPr lang="en-US" i="1">
                        <a:latin typeface="Cambria Math"/>
                      </a:rPr>
                      <m:t>𝑠𝑠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𝑁𝑂𝑅𝑀𝑆𝐼𝑁𝑉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𝑁𝑂𝑅𝑀𝑆𝐼𝑁𝑉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0">
                <a:blip r:embed="rId2"/>
                <a:stretch>
                  <a:fillRect l="-444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18386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Excel function (“NORM.S.INV” instead of “NORMSINV</a:t>
            </a:r>
            <a:r>
              <a:rPr lang="en-US" dirty="0">
                <a:solidFill>
                  <a:srgbClr val="0000FF"/>
                </a:solidFill>
              </a:rPr>
              <a:t>” </a:t>
            </a:r>
            <a:r>
              <a:rPr lang="en-US" dirty="0" smtClean="0">
                <a:solidFill>
                  <a:srgbClr val="0000FF"/>
                </a:solidFill>
              </a:rPr>
              <a:t>is used in Excel 2010)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>
            <a:stCxn id="5" idx="0"/>
            <a:endCxn id="7" idx="1"/>
          </p:cNvCxnSpPr>
          <p:nvPr/>
        </p:nvCxnSpPr>
        <p:spPr>
          <a:xfrm flipV="1">
            <a:off x="4419600" y="5924313"/>
            <a:ext cx="0" cy="25955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Brace 6"/>
          <p:cNvSpPr/>
          <p:nvPr/>
        </p:nvSpPr>
        <p:spPr>
          <a:xfrm rot="5400000">
            <a:off x="4368522" y="5111235"/>
            <a:ext cx="102155" cy="1524000"/>
          </a:xfrm>
          <a:prstGeom prst="rightBrace">
            <a:avLst>
              <a:gd name="adj1" fmla="val 48809"/>
              <a:gd name="adj2" fmla="val 50000"/>
            </a:avLst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Impact of Product Design on Safety Inventory – Value </a:t>
            </a:r>
            <a:r>
              <a:rPr lang="en-US" dirty="0">
                <a:solidFill>
                  <a:srgbClr val="0000FF"/>
                </a:solidFill>
              </a:rPr>
              <a:t>of Component </a:t>
            </a:r>
            <a:r>
              <a:rPr lang="en-US" dirty="0" smtClean="0">
                <a:solidFill>
                  <a:srgbClr val="0000FF"/>
                </a:solidFill>
              </a:rPr>
              <a:t>Commonality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0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Component Commonality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4351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Component commonality </a:t>
            </a:r>
            <a:r>
              <a:rPr lang="en-US" dirty="0"/>
              <a:t>is a key to </a:t>
            </a:r>
            <a:r>
              <a:rPr lang="en-US" dirty="0">
                <a:solidFill>
                  <a:srgbClr val="0000FF"/>
                </a:solidFill>
              </a:rPr>
              <a:t>increasing product variety </a:t>
            </a:r>
            <a:r>
              <a:rPr lang="en-US" dirty="0"/>
              <a:t>without reducing </a:t>
            </a:r>
            <a:r>
              <a:rPr lang="en-US" dirty="0">
                <a:solidFill>
                  <a:srgbClr val="0000FF"/>
                </a:solidFill>
              </a:rPr>
              <a:t>product availability </a:t>
            </a:r>
            <a:r>
              <a:rPr lang="en-US" dirty="0" smtClean="0"/>
              <a:t>or without </a:t>
            </a:r>
            <a:r>
              <a:rPr lang="en-US" dirty="0"/>
              <a:t>increasing </a:t>
            </a:r>
            <a:r>
              <a:rPr lang="en-US" dirty="0">
                <a:solidFill>
                  <a:srgbClr val="0000FF"/>
                </a:solidFill>
              </a:rPr>
              <a:t>component </a:t>
            </a:r>
            <a:r>
              <a:rPr lang="en-US" dirty="0" smtClean="0">
                <a:solidFill>
                  <a:srgbClr val="0000FF"/>
                </a:solidFill>
              </a:rPr>
              <a:t>inventory </a:t>
            </a:r>
            <a:r>
              <a:rPr lang="en-US" dirty="0" smtClean="0"/>
              <a:t>too much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0000FF"/>
                </a:solidFill>
              </a:rPr>
              <a:t>product variety </a:t>
            </a:r>
            <a:r>
              <a:rPr lang="en-US" dirty="0" smtClean="0"/>
              <a:t>in a supply chain is </a:t>
            </a:r>
            <a:r>
              <a:rPr lang="en-US" dirty="0" smtClean="0">
                <a:solidFill>
                  <a:srgbClr val="0000FF"/>
                </a:solidFill>
              </a:rPr>
              <a:t>large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0000FF"/>
                </a:solidFill>
              </a:rPr>
              <a:t>variety and amount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00FF"/>
                </a:solidFill>
              </a:rPr>
              <a:t>components </a:t>
            </a:r>
            <a:r>
              <a:rPr lang="en-US" dirty="0" smtClean="0"/>
              <a:t>in the supply chain can be significantly </a:t>
            </a:r>
            <a:r>
              <a:rPr lang="en-US" dirty="0" smtClean="0">
                <a:solidFill>
                  <a:srgbClr val="0000FF"/>
                </a:solidFill>
              </a:rPr>
              <a:t>large</a:t>
            </a:r>
          </a:p>
          <a:p>
            <a:r>
              <a:rPr lang="en-US" dirty="0" smtClean="0"/>
              <a:t>Use </a:t>
            </a:r>
            <a:r>
              <a:rPr lang="en-US" dirty="0"/>
              <a:t>of </a:t>
            </a:r>
            <a:r>
              <a:rPr lang="en-US" dirty="0">
                <a:solidFill>
                  <a:srgbClr val="0000FF"/>
                </a:solidFill>
              </a:rPr>
              <a:t>common components </a:t>
            </a:r>
            <a:r>
              <a:rPr lang="en-US" dirty="0"/>
              <a:t>in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multiple products enables a company to: </a:t>
            </a:r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Aggregate </a:t>
            </a:r>
            <a:r>
              <a:rPr lang="en-US" dirty="0" smtClean="0">
                <a:solidFill>
                  <a:srgbClr val="0000FF"/>
                </a:solidFill>
              </a:rPr>
              <a:t>component demand </a:t>
            </a:r>
            <a:r>
              <a:rPr lang="en-US" dirty="0"/>
              <a:t>and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Reduce component inventory  </a:t>
            </a:r>
          </a:p>
          <a:p>
            <a:r>
              <a:rPr lang="en-US" dirty="0" smtClean="0"/>
              <a:t>If a distinct component is used </a:t>
            </a:r>
            <a:r>
              <a:rPr lang="en-US" dirty="0"/>
              <a:t>in </a:t>
            </a:r>
            <a:r>
              <a:rPr lang="en-US" dirty="0" smtClean="0"/>
              <a:t>each product: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Demand </a:t>
            </a:r>
            <a:r>
              <a:rPr lang="en-US" dirty="0"/>
              <a:t>for </a:t>
            </a:r>
            <a:r>
              <a:rPr lang="en-US" dirty="0" smtClean="0"/>
              <a:t>the </a:t>
            </a:r>
            <a:r>
              <a:rPr lang="en-US" dirty="0"/>
              <a:t>component is the same as </a:t>
            </a:r>
            <a:r>
              <a:rPr lang="en-US" dirty="0" smtClean="0">
                <a:solidFill>
                  <a:srgbClr val="0000FF"/>
                </a:solidFill>
              </a:rPr>
              <a:t>demand </a:t>
            </a:r>
            <a:r>
              <a:rPr lang="en-US" dirty="0"/>
              <a:t>for the </a:t>
            </a:r>
            <a:r>
              <a:rPr lang="en-US" dirty="0">
                <a:solidFill>
                  <a:srgbClr val="0000FF"/>
                </a:solidFill>
              </a:rPr>
              <a:t>finished product </a:t>
            </a:r>
            <a:r>
              <a:rPr lang="en-US" dirty="0"/>
              <a:t>in which </a:t>
            </a:r>
            <a:r>
              <a:rPr lang="en-US" dirty="0" smtClean="0"/>
              <a:t>the component </a:t>
            </a:r>
            <a:r>
              <a:rPr lang="en-US" dirty="0"/>
              <a:t>is used</a:t>
            </a:r>
          </a:p>
          <a:p>
            <a:r>
              <a:rPr lang="en-US" dirty="0" smtClean="0"/>
              <a:t>If the same component is used in multiple products: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Demand </a:t>
            </a:r>
            <a:r>
              <a:rPr lang="en-US" dirty="0" smtClean="0"/>
              <a:t>for the component is the same as the </a:t>
            </a:r>
            <a:r>
              <a:rPr lang="en-US" dirty="0" smtClean="0">
                <a:solidFill>
                  <a:srgbClr val="0000FF"/>
                </a:solidFill>
              </a:rPr>
              <a:t>aggregate demand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00FF"/>
                </a:solidFill>
              </a:rPr>
              <a:t>all the finished products </a:t>
            </a:r>
            <a:r>
              <a:rPr lang="en-US" dirty="0" smtClean="0"/>
              <a:t>in which the component is used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63353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Postponement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Postponement</a:t>
            </a:r>
            <a:r>
              <a:rPr lang="en-US" dirty="0" smtClean="0"/>
              <a:t> is to delay product differentiation or customization until near the time of product sales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Component commonality </a:t>
            </a:r>
            <a:r>
              <a:rPr lang="en-US" dirty="0" smtClean="0"/>
              <a:t>is the key enabler of product postponement</a:t>
            </a:r>
          </a:p>
          <a:p>
            <a:r>
              <a:rPr lang="en-US" dirty="0"/>
              <a:t>Supply </a:t>
            </a:r>
            <a:r>
              <a:rPr lang="en-US" dirty="0" smtClean="0"/>
              <a:t>chains </a:t>
            </a:r>
            <a:r>
              <a:rPr lang="en-US" dirty="0"/>
              <a:t>with and without postponement </a:t>
            </a:r>
            <a:r>
              <a:rPr lang="en-US" dirty="0" smtClean="0"/>
              <a:t>are </a:t>
            </a:r>
            <a:r>
              <a:rPr lang="en-US" dirty="0"/>
              <a:t>graphically compared </a:t>
            </a:r>
            <a:r>
              <a:rPr lang="en-US" dirty="0" smtClean="0"/>
              <a:t>below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000" y="4267200"/>
            <a:ext cx="17526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72000" y="4648200"/>
            <a:ext cx="17526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5029200"/>
            <a:ext cx="17526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40767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44577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48387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0" y="40767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Component 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0" y="44577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Component 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0" y="48387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Component C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867400" y="5753100"/>
            <a:ext cx="457200" cy="37306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72000" y="6134100"/>
            <a:ext cx="17526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867400" y="6126163"/>
            <a:ext cx="457200" cy="38893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553200" y="5562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53200" y="5943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53200" y="6324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00100" y="4319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postponement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48000" y="5791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Common component 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00100" y="5791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postponement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181600" y="5381738"/>
            <a:ext cx="0" cy="42703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85014" y="5349081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Demand aggregation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572000" y="4076700"/>
            <a:ext cx="1295400" cy="1272381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Value of Component Commonality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Value of component commonality and postponement comes from: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Reduction of safety inventory </a:t>
            </a:r>
            <a:r>
              <a:rPr lang="en-US" dirty="0" smtClean="0"/>
              <a:t>by demand aggregation  </a:t>
            </a:r>
            <a:endParaRPr lang="en-US" dirty="0"/>
          </a:p>
          <a:p>
            <a:r>
              <a:rPr lang="en-US" dirty="0" smtClean="0"/>
              <a:t>Consider </a:t>
            </a:r>
            <a:r>
              <a:rPr lang="en-US" dirty="0"/>
              <a:t>the following conditions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</a:t>
            </a:r>
            <a:r>
              <a:rPr lang="en-US" dirty="0"/>
              <a:t>: number of </a:t>
            </a:r>
            <a:r>
              <a:rPr lang="en-US" dirty="0" smtClean="0"/>
              <a:t>products</a:t>
            </a:r>
            <a:endParaRPr lang="en-US" dirty="0"/>
          </a:p>
          <a:p>
            <a:pPr lvl="1"/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mean</a:t>
            </a:r>
            <a:r>
              <a:rPr lang="en-US" dirty="0"/>
              <a:t> weekly demand </a:t>
            </a:r>
            <a:r>
              <a:rPr lang="en-US" dirty="0" smtClean="0"/>
              <a:t>of product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1, …, k</a:t>
            </a:r>
          </a:p>
          <a:p>
            <a:pPr lvl="1"/>
            <a:r>
              <a:rPr lang="en-US" dirty="0" err="1">
                <a:solidFill>
                  <a:srgbClr val="0000FF"/>
                </a:solidFill>
              </a:rPr>
              <a:t>σ</a:t>
            </a:r>
            <a:r>
              <a:rPr lang="en-US" baseline="-25000" dirty="0" err="1">
                <a:solidFill>
                  <a:srgbClr val="0000FF"/>
                </a:solidFill>
              </a:rPr>
              <a:t>i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standard deviation </a:t>
            </a:r>
            <a:r>
              <a:rPr lang="en-US" dirty="0"/>
              <a:t>of weekly demand </a:t>
            </a:r>
            <a:r>
              <a:rPr lang="en-US" dirty="0" smtClean="0"/>
              <a:t>of product </a:t>
            </a:r>
            <a:r>
              <a:rPr lang="en-US" dirty="0" err="1" smtClean="0"/>
              <a:t>i</a:t>
            </a:r>
            <a:endParaRPr lang="en-US" dirty="0" smtClean="0"/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1, …, k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: replenishment lead time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CSL</a:t>
            </a:r>
            <a:r>
              <a:rPr lang="en-US" dirty="0" smtClean="0"/>
              <a:t>: cycle service level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baseline="-25000" dirty="0">
                <a:solidFill>
                  <a:srgbClr val="0000FF"/>
                </a:solidFill>
              </a:rPr>
              <a:t>L</a:t>
            </a:r>
            <a:r>
              <a:rPr lang="en-US" dirty="0"/>
              <a:t>: mean demand during lead time</a:t>
            </a:r>
          </a:p>
          <a:p>
            <a:pPr lvl="1"/>
            <a:r>
              <a:rPr lang="en-US" dirty="0" err="1">
                <a:solidFill>
                  <a:srgbClr val="0000FF"/>
                </a:solidFill>
              </a:rPr>
              <a:t>σ</a:t>
            </a:r>
            <a:r>
              <a:rPr lang="en-US" baseline="-25000" dirty="0" err="1">
                <a:solidFill>
                  <a:srgbClr val="0000FF"/>
                </a:solidFill>
              </a:rPr>
              <a:t>L</a:t>
            </a:r>
            <a:r>
              <a:rPr lang="en-US" dirty="0"/>
              <a:t>: standard deviation of demand during lead time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</a:t>
            </a:r>
            <a:r>
              <a:rPr lang="en-US" dirty="0" smtClean="0"/>
              <a:t>: unit </a:t>
            </a:r>
            <a:r>
              <a:rPr lang="en-US" dirty="0"/>
              <a:t>inventory holding cost </a:t>
            </a:r>
            <a:r>
              <a:rPr lang="en-US" dirty="0" smtClean="0"/>
              <a:t>𝐻</a:t>
            </a:r>
            <a:r>
              <a:rPr lang="en-US" dirty="0"/>
              <a:t>=ℎ𝐶	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: product </a:t>
            </a:r>
            <a:r>
              <a:rPr lang="en-US" dirty="0"/>
              <a:t>cost per unit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</a:t>
            </a:r>
            <a:r>
              <a:rPr lang="en-US" dirty="0" smtClean="0"/>
              <a:t>: inventory holding </a:t>
            </a:r>
            <a:r>
              <a:rPr lang="en-US" dirty="0"/>
              <a:t>cost per year as a fraction of product cost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29071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Safety </a:t>
            </a:r>
            <a:r>
              <a:rPr lang="en-US" dirty="0" smtClean="0">
                <a:solidFill>
                  <a:srgbClr val="990000"/>
                </a:solidFill>
              </a:rPr>
              <a:t>Inventory </a:t>
            </a:r>
            <a:r>
              <a:rPr lang="en-US" dirty="0">
                <a:solidFill>
                  <a:srgbClr val="0000FF"/>
                </a:solidFill>
              </a:rPr>
              <a:t>without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smtClean="0">
                <a:solidFill>
                  <a:srgbClr val="990000"/>
                </a:solidFill>
              </a:rPr>
              <a:t>Aggregation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43513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Step 1: Calculate </a:t>
                </a:r>
                <a:r>
                  <a:rPr lang="en-US" dirty="0"/>
                  <a:t>safety inventory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ss</a:t>
                </a:r>
                <a:r>
                  <a:rPr lang="en-US" dirty="0" smtClean="0"/>
                  <a:t>) for each product (and component)</a:t>
                </a:r>
                <a:endParaRPr lang="en-US" dirty="0"/>
              </a:p>
              <a:p>
                <a:pPr lvl="1"/>
                <a:r>
                  <a:rPr lang="en-US" dirty="0" smtClean="0"/>
                  <a:t>ss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ss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 …, </a:t>
                </a:r>
                <a:r>
                  <a:rPr lang="en-US" dirty="0" err="1" smtClean="0"/>
                  <a:t>ss</a:t>
                </a:r>
                <a:r>
                  <a:rPr lang="en-US" baseline="-25000" dirty="0" err="1" smtClean="0"/>
                  <a:t>k</a:t>
                </a:r>
                <a:endParaRPr lang="en-US" dirty="0"/>
              </a:p>
              <a:p>
                <a:r>
                  <a:rPr lang="en-US" dirty="0" smtClean="0"/>
                  <a:t>Step 2: </a:t>
                </a:r>
                <a:r>
                  <a:rPr lang="en-US" dirty="0"/>
                  <a:t>Add safety inventory (</a:t>
                </a:r>
                <a:r>
                  <a:rPr lang="en-US" dirty="0" err="1"/>
                  <a:t>ss</a:t>
                </a:r>
                <a:r>
                  <a:rPr lang="en-US" dirty="0"/>
                  <a:t>) </a:t>
                </a:r>
                <a:r>
                  <a:rPr lang="en-US" dirty="0" smtClean="0"/>
                  <a:t>for </a:t>
                </a:r>
                <a:r>
                  <a:rPr lang="en-US" dirty="0"/>
                  <a:t>all </a:t>
                </a:r>
                <a:r>
                  <a:rPr lang="en-US" dirty="0" smtClean="0"/>
                  <a:t>products</a:t>
                </a:r>
                <a:endParaRPr lang="en-US" dirty="0"/>
              </a:p>
              <a:p>
                <a:pPr lvl="1"/>
                <a:r>
                  <a:rPr lang="en-US" dirty="0" err="1" smtClean="0"/>
                  <a:t>ss</a:t>
                </a:r>
                <a:r>
                  <a:rPr lang="en-US" baseline="-25000" dirty="0" err="1" smtClean="0"/>
                  <a:t>Total</a:t>
                </a:r>
                <a:r>
                  <a:rPr lang="en-US" dirty="0" smtClean="0"/>
                  <a:t> = ss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+ss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+ … +</a:t>
                </a:r>
                <a:r>
                  <a:rPr lang="en-US" dirty="0" err="1" smtClean="0"/>
                  <a:t>ss</a:t>
                </a:r>
                <a:r>
                  <a:rPr lang="en-US" baseline="-25000" dirty="0" err="1" smtClean="0"/>
                  <a:t>k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From </a:t>
                </a:r>
                <a:r>
                  <a:rPr lang="en-US" dirty="0">
                    <a:solidFill>
                      <a:srgbClr val="FF0000"/>
                    </a:solidFill>
                  </a:rPr>
                  <a:t>Equation (6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US" dirty="0" smtClean="0"/>
                  <a:t>, safety </a:t>
                </a:r>
                <a:r>
                  <a:rPr lang="en-US" dirty="0"/>
                  <a:t>inventory </a:t>
                </a:r>
                <a:r>
                  <a:rPr lang="en-US" dirty="0" smtClean="0"/>
                  <a:t>for </a:t>
                </a:r>
                <a:r>
                  <a:rPr lang="en-US" dirty="0"/>
                  <a:t>each </a:t>
                </a:r>
                <a:r>
                  <a:rPr lang="en-US" dirty="0" smtClean="0"/>
                  <a:t>product is:</a:t>
                </a:r>
              </a:p>
              <a:p>
                <a:pPr lvl="1"/>
                <a:r>
                  <a:rPr lang="en-US" dirty="0" smtClean="0"/>
                  <a:t>Product </a:t>
                </a:r>
                <a:r>
                  <a:rPr lang="en-US" dirty="0"/>
                  <a:t>1 (</a:t>
                </a:r>
                <a:r>
                  <a:rPr lang="en-US" dirty="0" err="1"/>
                  <a:t>i</a:t>
                </a:r>
                <a:r>
                  <a:rPr lang="en-US" dirty="0"/>
                  <a:t>=1):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Product </a:t>
                </a:r>
                <a:r>
                  <a:rPr lang="en-US" dirty="0"/>
                  <a:t>2 (</a:t>
                </a:r>
                <a:r>
                  <a:rPr lang="en-US" dirty="0" err="1"/>
                  <a:t>i</a:t>
                </a:r>
                <a:r>
                  <a:rPr lang="en-US" dirty="0"/>
                  <a:t>=2):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 smtClean="0"/>
                  <a:t>             ⁞</a:t>
                </a:r>
                <a:endParaRPr lang="en-US" dirty="0"/>
              </a:p>
              <a:p>
                <a:pPr lvl="1"/>
                <a:r>
                  <a:rPr lang="en-US" dirty="0" smtClean="0"/>
                  <a:t>Product </a:t>
                </a:r>
                <a:r>
                  <a:rPr lang="en-US" dirty="0"/>
                  <a:t>k (</a:t>
                </a:r>
                <a:r>
                  <a:rPr lang="en-US" dirty="0" err="1"/>
                  <a:t>i</a:t>
                </a:r>
                <a:r>
                  <a:rPr lang="en-US" dirty="0"/>
                  <a:t>=k):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smtClean="0"/>
                  <a:t>Total safety </a:t>
                </a:r>
                <a:r>
                  <a:rPr lang="en-US" dirty="0"/>
                  <a:t>inventory </a:t>
                </a:r>
                <a:r>
                  <a:rPr lang="en-US" dirty="0">
                    <a:solidFill>
                      <a:srgbClr val="0000FF"/>
                    </a:solidFill>
                  </a:rPr>
                  <a:t>without</a:t>
                </a:r>
                <a:r>
                  <a:rPr lang="en-US" dirty="0"/>
                  <a:t> </a:t>
                </a:r>
                <a:r>
                  <a:rPr lang="en-US" dirty="0" smtClean="0"/>
                  <a:t>aggregation  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𝑇𝑜𝑡𝑎𝑙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𝑠𝑠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 smtClean="0"/>
                  <a:t>	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+…+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Using summation, the above formula can be written as:</a:t>
                </a: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𝑇𝑜𝑡𝑎𝑙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p>
                        </m:sSubSup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𝐶𝑆𝐿</m:t>
                            </m:r>
                          </m:e>
                        </m:d>
                        <m:r>
                          <a:rPr lang="en-US" i="1">
                            <a:latin typeface="Cambria Math"/>
                            <a:ea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e>
                        </m:ra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	</a:t>
                </a:r>
                <a:r>
                  <a:rPr lang="en-US" dirty="0" smtClean="0">
                    <a:sym typeface="Wingdings" pitchFamily="2" charset="2"/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</m:oMath>
                </a14:m>
                <a:r>
                  <a:rPr lang="en-US" dirty="0" smtClean="0"/>
                  <a:t> is same for all products, this term can be moved out of the summation  </a:t>
                </a: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𝑇𝑜𝑡𝑎𝑙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  <m:r>
                      <a:rPr lang="en-US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nary>
                      <m:naryPr>
                        <m:chr m:val="∑"/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                                                                                       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(7)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sym typeface="Wingdings" pitchFamily="2" charset="2"/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  </a:t>
                </a:r>
                <a:r>
                  <a:rPr lang="en-US" dirty="0" smtClean="0">
                    <a:sym typeface="Wingdings" pitchFamily="2" charset="2"/>
                  </a:rPr>
                  <a:t>	 </a:t>
                </a:r>
                <a:endParaRPr lang="en-US" dirty="0" smtClean="0">
                  <a:solidFill>
                    <a:srgbClr val="0000FF"/>
                  </a:solidFill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43513"/>
              </a:xfrm>
              <a:blipFill rotWithShape="0">
                <a:blip r:embed="rId2"/>
                <a:stretch>
                  <a:fillRect l="-444" t="-1628" b="-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(Source) 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36129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90000"/>
                </a:solidFill>
              </a:rPr>
              <a:t>Safety Inventory </a:t>
            </a:r>
            <a:r>
              <a:rPr lang="en-US" dirty="0" smtClean="0">
                <a:solidFill>
                  <a:srgbClr val="0000FF"/>
                </a:solidFill>
              </a:rPr>
              <a:t>with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>
                <a:solidFill>
                  <a:srgbClr val="990000"/>
                </a:solidFill>
              </a:rPr>
              <a:t>Aggregation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5243513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Step 1: Calculate </a:t>
                </a:r>
                <a:r>
                  <a:rPr lang="en-US" dirty="0"/>
                  <a:t>standard deviation of aggregated </a:t>
                </a:r>
                <a:r>
                  <a:rPr lang="en-US" dirty="0" smtClean="0"/>
                  <a:t>demand </a:t>
                </a:r>
                <a:r>
                  <a:rPr lang="el-GR" dirty="0"/>
                  <a:t>σ</a:t>
                </a:r>
                <a:r>
                  <a:rPr lang="en-US" baseline="30000" dirty="0" smtClean="0"/>
                  <a:t>C</a:t>
                </a:r>
                <a:r>
                  <a:rPr lang="en-US" baseline="-25000" dirty="0" smtClean="0"/>
                  <a:t>D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 smtClean="0"/>
                  <a:t>Calculate variance of aggregate demand 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(D</a:t>
                </a:r>
                <a:r>
                  <a:rPr lang="en-US" baseline="30000" dirty="0" smtClean="0"/>
                  <a:t>C</a:t>
                </a:r>
                <a:r>
                  <a:rPr lang="en-US" dirty="0" smtClean="0"/>
                  <a:t>) by adding variance of demand for each product (variance is square of </a:t>
                </a:r>
                <a:r>
                  <a:rPr lang="el-GR" dirty="0" smtClean="0"/>
                  <a:t>σ</a:t>
                </a:r>
                <a:r>
                  <a:rPr lang="en-US" baseline="-25000" dirty="0" err="1" smtClean="0"/>
                  <a:t>i</a:t>
                </a:r>
                <a:r>
                  <a:rPr lang="en-US" dirty="0" smtClean="0"/>
                  <a:t>) </a:t>
                </a:r>
              </a:p>
              <a:p>
                <a:pPr lvl="1"/>
                <a:r>
                  <a:rPr lang="en-US" dirty="0" smtClean="0"/>
                  <a:t>Calculate standard deviation of aggregated demand </a:t>
                </a:r>
                <a:r>
                  <a:rPr lang="el-GR" dirty="0" smtClean="0"/>
                  <a:t>σ</a:t>
                </a:r>
                <a:r>
                  <a:rPr lang="en-US" baseline="30000" dirty="0" smtClean="0"/>
                  <a:t>C</a:t>
                </a:r>
                <a:r>
                  <a:rPr lang="en-US" baseline="-25000" dirty="0" smtClean="0"/>
                  <a:t>D</a:t>
                </a:r>
                <a:r>
                  <a:rPr lang="en-US" dirty="0" smtClean="0"/>
                  <a:t> by taking square root of variance 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(D</a:t>
                </a:r>
                <a:r>
                  <a:rPr lang="en-US" baseline="30000" dirty="0" smtClean="0"/>
                  <a:t>C</a:t>
                </a:r>
                <a:r>
                  <a:rPr lang="en-US" dirty="0" smtClean="0"/>
                  <a:t>)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Step </a:t>
                </a:r>
                <a:r>
                  <a:rPr lang="en-US" dirty="0"/>
                  <a:t>2: Calculate safety inventory </a:t>
                </a:r>
                <a:r>
                  <a:rPr lang="en-US" dirty="0" smtClean="0"/>
                  <a:t>of product (and component) with </a:t>
                </a:r>
                <a:r>
                  <a:rPr lang="en-US" dirty="0"/>
                  <a:t>aggregation </a:t>
                </a:r>
                <a:r>
                  <a:rPr lang="en-US" dirty="0" smtClean="0"/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Standard </a:t>
                </a:r>
                <a:r>
                  <a:rPr lang="en-US" dirty="0"/>
                  <a:t>deviation of aggregated demand</a:t>
                </a:r>
              </a:p>
              <a:p>
                <a:pPr lvl="1"/>
                <a:r>
                  <a:rPr lang="en-US" dirty="0" smtClean="0"/>
                  <a:t>Variance </a:t>
                </a:r>
                <a:r>
                  <a:rPr lang="en-US" dirty="0"/>
                  <a:t>of aggregated </a:t>
                </a:r>
                <a:r>
                  <a:rPr lang="en-US" dirty="0" smtClean="0"/>
                  <a:t>demand is: </a:t>
                </a:r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	</a:t>
                </a:r>
              </a:p>
              <a:p>
                <a:pPr marL="40005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𝑣𝑎𝑟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p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+…+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	</a:t>
                </a:r>
                <a:r>
                  <a:rPr lang="en-US" dirty="0">
                    <a:sym typeface="Wingdings" pitchFamily="2" charset="2"/>
                  </a:rPr>
                  <a:t> This is </a:t>
                </a:r>
                <a:r>
                  <a:rPr lang="en-US" dirty="0" smtClean="0">
                    <a:sym typeface="Wingdings" pitchFamily="2" charset="2"/>
                  </a:rPr>
                  <a:t>when demands are </a:t>
                </a:r>
                <a:r>
                  <a:rPr lang="en-US" dirty="0" smtClean="0">
                    <a:solidFill>
                      <a:srgbClr val="0000FF"/>
                    </a:solidFill>
                    <a:sym typeface="Wingdings" pitchFamily="2" charset="2"/>
                  </a:rPr>
                  <a:t>independent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Then</a:t>
                </a:r>
                <a:r>
                  <a:rPr lang="en-US" dirty="0"/>
                  <a:t>, standard deviation of aggregated </a:t>
                </a:r>
                <a:r>
                  <a:rPr lang="en-US" dirty="0" smtClean="0"/>
                  <a:t>demand </a:t>
                </a:r>
                <a:r>
                  <a:rPr lang="el-GR" dirty="0" smtClean="0"/>
                  <a:t>σ</a:t>
                </a:r>
                <a:r>
                  <a:rPr lang="en-US" baseline="30000" dirty="0" smtClean="0"/>
                  <a:t>C</a:t>
                </a:r>
                <a:r>
                  <a:rPr lang="en-US" baseline="-25000" dirty="0" smtClean="0"/>
                  <a:t>D</a:t>
                </a:r>
                <a:r>
                  <a:rPr lang="en-US" dirty="0" smtClean="0"/>
                  <a:t> is: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 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𝑣𝑎𝑟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p>
                            </m:sSup>
                          </m:e>
                        </m:d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e>
                    </m:rad>
                    <m:r>
                      <a:rPr lang="en-US" i="1">
                        <a:latin typeface="Cambria Math"/>
                      </a:rPr>
                      <m:t> 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+…+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US" dirty="0"/>
                  <a:t>	</a:t>
                </a:r>
                <a:r>
                  <a:rPr lang="en-US" dirty="0" smtClean="0"/>
                  <a:t>                                               </a:t>
                </a:r>
                <a:r>
                  <a:rPr lang="en-US" dirty="0" smtClean="0">
                    <a:sym typeface="Wingdings" pitchFamily="2" charset="2"/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(8)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Total safety </a:t>
                </a:r>
                <a:r>
                  <a:rPr lang="en-US" dirty="0"/>
                  <a:t>inventory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with</a:t>
                </a:r>
                <a:r>
                  <a:rPr lang="en-US" dirty="0" smtClean="0"/>
                  <a:t> aggregation  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/>
                      </a:rPr>
                      <m:t>𝑎𝑓𝑒𝑡𝑦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𝑖𝑛𝑣𝑒𝑛𝑡𝑜𝑟𝑦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𝑤𝑖𝑡h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𝑎𝑔𝑔𝑟𝑒𝑔𝑎𝑡𝑖𝑜𝑛</m:t>
                    </m:r>
                  </m:oMath>
                </a14:m>
                <a:endParaRPr lang="en-US" i="1" dirty="0" smtClean="0">
                  <a:latin typeface="Cambria Math"/>
                </a:endParaRPr>
              </a:p>
              <a:p>
                <a:pPr marL="400050" lvl="1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</m:rad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𝐷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𝐶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𝐿</m:t>
                        </m:r>
                      </m:e>
                    </m:rad>
                    <m:r>
                      <a:rPr lang="en-US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+…+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     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(9)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5243513"/>
              </a:xfrm>
              <a:blipFill rotWithShape="0">
                <a:blip r:embed="rId2"/>
                <a:stretch>
                  <a:fillRect l="-421" t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(Source) 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19539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Reduction in Inventory Holding Cost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5243513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Reduction of inventory holding cost due to aggregation is:</a:t>
                </a: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𝑅𝑒𝑑𝑢𝑐𝑡𝑖𝑜𝑛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𝑖𝑛𝑣𝑒𝑛𝑡𝑜𝑟𝑦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h𝑜𝑙𝑑𝑖𝑛𝑔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𝑐𝑜𝑠𝑡</m:t>
                      </m:r>
                      <m:r>
                        <a:rPr lang="en-US" i="1">
                          <a:latin typeface="Cambria Math"/>
                        </a:rPr>
                        <m:t>   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𝐻𝑜𝑙𝑑𝑖𝑛𝑔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𝑐𝑜𝑠𝑡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𝑤𝑖𝑡h𝑜𝑢𝑡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𝑎𝑔𝑔𝑟𝑒𝑔𝑎𝑡𝑖𝑜𝑛</m:t>
                      </m:r>
                      <m:r>
                        <a:rPr lang="en-US" i="1">
                          <a:latin typeface="Cambria Math"/>
                        </a:rPr>
                        <m:t> −</m:t>
                      </m:r>
                      <m:r>
                        <a:rPr lang="en-US" i="1">
                          <a:latin typeface="Cambria Math"/>
                        </a:rPr>
                        <m:t>h𝑜𝑙𝑑𝑖𝑛𝑔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𝑐𝑜𝑠𝑡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𝑤𝑖𝑡h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𝑎𝑔𝑔𝑟𝑒𝑔𝑎𝑡𝑖𝑜𝑛</m:t>
                      </m:r>
                    </m:oMath>
                  </m:oMathPara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𝑆𝑎𝑓𝑒𝑡𝑦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𝑖𝑛𝑣𝑒𝑛𝑡𝑜𝑟𝑦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𝑤𝑖𝑡h𝑜𝑢𝑡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𝑎𝑔𝑔𝑟𝑒𝑔𝑎𝑡𝑖𝑜𝑛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𝑠𝑎𝑓𝑒𝑡𝑦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𝑖𝑛𝑣𝑒𝑛𝑡𝑜𝑟𝑦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𝑤𝑖𝑡h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𝑎𝑔𝑔𝑟𝑒𝑔𝑎𝑡𝑖𝑜𝑛</m:t>
                          </m:r>
                        </m:e>
                      </m:d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400050" lvl="1" indent="0">
                  <a:buNone/>
                </a:pPr>
                <a:r>
                  <a:rPr lang="en-US" dirty="0" smtClean="0">
                    <a:ea typeface="Cambria Math"/>
                  </a:rPr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𝑢𝑛𝑖𝑡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𝑖𝑛𝑣𝑒𝑛𝑡𝑜𝑟𝑦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h𝑜𝑙𝑑𝑖𝑛𝑔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𝑐𝑜𝑠𝑡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𝑖𝑓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𝑖𝑛𝑣𝑒𝑛𝑡𝑜𝑟𝑦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h𝑜𝑙𝑑𝑖𝑛𝑔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𝑐𝑜𝑠𝑡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𝑖𝑠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𝑠𝑎𝑚𝑒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𝑓𝑜𝑟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𝑎𝑙𝑙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𝑐𝑜𝑚𝑝𝑜𝑛𝑒𝑛𝑡𝑠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𝐸𝑞𝑢𝑎𝑡𝑖𝑜𝑛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𝐸𝑞𝑢𝑎𝑡𝑖𝑜𝑛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𝐶𝑆𝐿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e>
                          </m:ra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𝐶𝑆𝐿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e>
                          </m:rad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𝐻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>
                  <a:solidFill>
                    <a:schemeClr val="tx1"/>
                  </a:solidFill>
                </a:endParaRP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𝐶𝑆𝐿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</m:ra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𝐻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/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𝐶𝑆𝐿</m:t>
                          </m:r>
                        </m:e>
                      </m:d>
                      <m:r>
                        <a:rPr lang="en-US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</m:rad>
                      <m:r>
                        <a:rPr lang="en-US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h𝐶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+…+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5243513"/>
              </a:xfrm>
              <a:blipFill rotWithShape="0">
                <a:blip r:embed="rId2"/>
                <a:stretch>
                  <a:fillRect l="-421" t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(Source) 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43600" y="4724400"/>
                <a:ext cx="3276600" cy="952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ym typeface="Wingdings" pitchFamily="2" charset="2"/>
                  </a:rPr>
                  <a:t>Because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𝑆</m:t>
                        </m:r>
                      </m:sub>
                      <m:sup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𝐶𝑆𝐿</m:t>
                        </m:r>
                      </m:e>
                    </m:d>
                    <m:r>
                      <a:rPr lang="en-US" i="1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</m:rad>
                  </m:oMath>
                </a14:m>
                <a:r>
                  <a:rPr lang="en-US" dirty="0" smtClean="0">
                    <a:sym typeface="Wingdings" pitchFamily="2" charset="2"/>
                  </a:rPr>
                  <a:t> is the common term, this term can be moved out of the parenthesis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724400"/>
                <a:ext cx="3276600" cy="952312"/>
              </a:xfrm>
              <a:prstGeom prst="rect">
                <a:avLst/>
              </a:prstGeom>
              <a:blipFill rotWithShape="0">
                <a:blip r:embed="rId3"/>
                <a:stretch>
                  <a:fillRect l="-1487" b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573486" y="4387334"/>
            <a:ext cx="381000" cy="674132"/>
          </a:xfrm>
          <a:prstGeom prst="arc">
            <a:avLst>
              <a:gd name="adj1" fmla="val 16200000"/>
              <a:gd name="adj2" fmla="val 5683921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Problem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Question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An </a:t>
            </a:r>
            <a:r>
              <a:rPr lang="en-US" dirty="0"/>
              <a:t>electric bike company e-Motion designs, makes, and sells three models, EM-100, EM-200, and </a:t>
            </a:r>
            <a:r>
              <a:rPr lang="en-US" dirty="0" smtClean="0"/>
              <a:t>EM-300, </a:t>
            </a:r>
            <a:r>
              <a:rPr lang="en-US" dirty="0"/>
              <a:t>with the following weekly demand  </a:t>
            </a:r>
          </a:p>
          <a:p>
            <a:pPr lvl="1"/>
            <a:r>
              <a:rPr lang="en-US" dirty="0"/>
              <a:t>EM-100: average of </a:t>
            </a: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/>
              <a:t>, standard deviation of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EM-200: average of </a:t>
            </a:r>
            <a:r>
              <a:rPr lang="en-US" dirty="0">
                <a:solidFill>
                  <a:srgbClr val="FF0000"/>
                </a:solidFill>
              </a:rPr>
              <a:t>20</a:t>
            </a:r>
            <a:r>
              <a:rPr lang="en-US" dirty="0"/>
              <a:t>, standard deviation of 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EM-300: average of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, standard deviation of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</a:t>
            </a:r>
          </a:p>
          <a:p>
            <a:r>
              <a:rPr lang="en-US" dirty="0"/>
              <a:t>Currently, motor with different nominal output is used in each </a:t>
            </a:r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/>
              <a:t>EM-100: 250 watt motor</a:t>
            </a:r>
          </a:p>
          <a:p>
            <a:pPr lvl="1"/>
            <a:r>
              <a:rPr lang="en-US" dirty="0"/>
              <a:t>EM-200: 500 watt motor</a:t>
            </a:r>
          </a:p>
          <a:p>
            <a:pPr lvl="1"/>
            <a:r>
              <a:rPr lang="en-US" dirty="0"/>
              <a:t>EM-300: 350 watt motor</a:t>
            </a:r>
          </a:p>
          <a:p>
            <a:pPr lvl="1"/>
            <a:r>
              <a:rPr lang="en-US" dirty="0" smtClean="0"/>
              <a:t>Lead </a:t>
            </a:r>
            <a:r>
              <a:rPr lang="en-US" dirty="0"/>
              <a:t>time of all these motors are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weeks (</a:t>
            </a:r>
            <a:r>
              <a:rPr lang="en-US" dirty="0">
                <a:solidFill>
                  <a:srgbClr val="FF0000"/>
                </a:solidFill>
              </a:rPr>
              <a:t>no standard deviation of lead time</a:t>
            </a:r>
            <a:r>
              <a:rPr lang="en-US" dirty="0"/>
              <a:t>)</a:t>
            </a:r>
          </a:p>
          <a:p>
            <a:r>
              <a:rPr lang="en-US" dirty="0" smtClean="0"/>
              <a:t>e-Motion operates with </a:t>
            </a:r>
            <a:r>
              <a:rPr lang="en-US" dirty="0" smtClean="0">
                <a:solidFill>
                  <a:srgbClr val="FF0000"/>
                </a:solidFill>
              </a:rPr>
              <a:t>continuous </a:t>
            </a:r>
            <a:r>
              <a:rPr lang="en-US" dirty="0">
                <a:solidFill>
                  <a:srgbClr val="FF0000"/>
                </a:solidFill>
              </a:rPr>
              <a:t>review </a:t>
            </a:r>
            <a:r>
              <a:rPr lang="en-US" dirty="0" smtClean="0"/>
              <a:t>replenishment policy</a:t>
            </a:r>
            <a:endParaRPr lang="en-US" dirty="0"/>
          </a:p>
          <a:p>
            <a:r>
              <a:rPr lang="en-US" dirty="0" smtClean="0"/>
              <a:t>Questions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If e-Motion wishes to achieve </a:t>
            </a:r>
            <a:r>
              <a:rPr lang="en-US" dirty="0">
                <a:solidFill>
                  <a:srgbClr val="FF0000"/>
                </a:solidFill>
              </a:rPr>
              <a:t>99% cycle service level </a:t>
            </a:r>
            <a:r>
              <a:rPr lang="en-US" dirty="0"/>
              <a:t>(CSL),  </a:t>
            </a:r>
          </a:p>
          <a:p>
            <a:pPr lvl="1"/>
            <a:r>
              <a:rPr lang="en-US" dirty="0"/>
              <a:t>(1-1) What is the safety inventory of each motor? </a:t>
            </a:r>
          </a:p>
          <a:p>
            <a:pPr marL="457200" lvl="1" indent="0">
              <a:buNone/>
            </a:pPr>
            <a:r>
              <a:rPr lang="en-US" dirty="0"/>
              <a:t>If e-Motion decides to use 500 watt motor for all models while achieving </a:t>
            </a:r>
            <a:r>
              <a:rPr lang="en-US" dirty="0">
                <a:solidFill>
                  <a:srgbClr val="FF0000"/>
                </a:solidFill>
              </a:rPr>
              <a:t>99% CSL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(1-2) What is the safety inventory of the motor? </a:t>
            </a:r>
          </a:p>
          <a:p>
            <a:pPr marL="457200" lvl="1" indent="0">
              <a:buNone/>
            </a:pPr>
            <a:r>
              <a:rPr lang="en-US" dirty="0" smtClean="0"/>
              <a:t>If inventory holding cost of each motor is </a:t>
            </a:r>
            <a:r>
              <a:rPr lang="en-US" dirty="0" smtClean="0">
                <a:solidFill>
                  <a:srgbClr val="FF0000"/>
                </a:solidFill>
              </a:rPr>
              <a:t>$60 </a:t>
            </a:r>
            <a:r>
              <a:rPr lang="en-US" dirty="0" smtClean="0"/>
              <a:t>per unit per year,  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smtClean="0"/>
              <a:t>1-3) How much inventory holding cost will e-Motion save by using common motor?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6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Role </a:t>
            </a:r>
            <a:r>
              <a:rPr lang="en-US" dirty="0">
                <a:solidFill>
                  <a:srgbClr val="990000"/>
                </a:solidFill>
              </a:rPr>
              <a:t>of Safety Inventory in a Supply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demand is </a:t>
            </a:r>
            <a:r>
              <a:rPr lang="en-US" dirty="0" smtClean="0">
                <a:solidFill>
                  <a:srgbClr val="0000FF"/>
                </a:solidFill>
              </a:rPr>
              <a:t>certain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Daily demand is </a:t>
            </a:r>
            <a:r>
              <a:rPr lang="en-US" dirty="0" smtClean="0">
                <a:solidFill>
                  <a:srgbClr val="0000FF"/>
                </a:solidFill>
              </a:rPr>
              <a:t>constant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We know how long it </a:t>
            </a:r>
            <a:r>
              <a:rPr lang="en-US" dirty="0" smtClean="0"/>
              <a:t>will take </a:t>
            </a:r>
            <a:r>
              <a:rPr lang="en-US" dirty="0"/>
              <a:t>to </a:t>
            </a:r>
            <a:r>
              <a:rPr lang="en-US" dirty="0" smtClean="0"/>
              <a:t>consume </a:t>
            </a:r>
            <a:r>
              <a:rPr lang="en-US" dirty="0"/>
              <a:t>all </a:t>
            </a:r>
            <a:r>
              <a:rPr lang="en-US" dirty="0" smtClean="0"/>
              <a:t>inventory </a:t>
            </a:r>
            <a:r>
              <a:rPr lang="en-US" dirty="0"/>
              <a:t>to satisfy </a:t>
            </a:r>
            <a:r>
              <a:rPr lang="en-US" dirty="0" smtClean="0"/>
              <a:t>the demand</a:t>
            </a:r>
            <a:endParaRPr lang="en-US" dirty="0"/>
          </a:p>
          <a:p>
            <a:r>
              <a:rPr lang="en-US" dirty="0" smtClean="0"/>
              <a:t>Illustration</a:t>
            </a:r>
          </a:p>
          <a:p>
            <a:pPr lvl="1"/>
            <a:r>
              <a:rPr lang="en-US" dirty="0" smtClean="0"/>
              <a:t>D=20 (Daily demand) </a:t>
            </a:r>
          </a:p>
          <a:p>
            <a:pPr lvl="1"/>
            <a:r>
              <a:rPr lang="en-US" dirty="0" smtClean="0"/>
              <a:t>Q=100 (Replenishment lot size)</a:t>
            </a:r>
          </a:p>
          <a:p>
            <a:pPr lvl="1"/>
            <a:r>
              <a:rPr lang="en-US" dirty="0" smtClean="0"/>
              <a:t>L=5 (Lead time for inventory replenishment)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4517374"/>
            <a:ext cx="4060139" cy="23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1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Answer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(1-1)</a:t>
                </a:r>
              </a:p>
              <a:p>
                <a:pPr lvl="1"/>
                <a:r>
                  <a:rPr lang="en-US" dirty="0" smtClean="0"/>
                  <a:t>EM-100: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𝑠𝑠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𝑁𝑂𝑅𝑀𝑆𝐼𝑁𝑉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0.99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×4=18.6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EM-200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𝑁𝑂𝑅𝑀𝑆𝐼𝑁𝑉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0.99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37.2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EM-300: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𝑁𝑂𝑅𝑀𝑆𝐼𝑁𝑉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0.99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4.7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(</a:t>
                </a:r>
                <a:r>
                  <a:rPr lang="en-US" dirty="0"/>
                  <a:t>1-2)</a:t>
                </a:r>
              </a:p>
              <a:p>
                <a:pPr lvl="1"/>
                <a:r>
                  <a:rPr lang="en-US" dirty="0"/>
                  <a:t>Standard deviation of </a:t>
                </a:r>
                <a:r>
                  <a:rPr lang="en-US" dirty="0" smtClean="0"/>
                  <a:t>the aggregate </a:t>
                </a:r>
                <a:r>
                  <a:rPr lang="en-US" dirty="0"/>
                  <a:t>demand</a:t>
                </a:r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𝐷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Aggregate: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𝑁𝑂𝑅𝑀𝑆𝐼𝑁𝑉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0.99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×9=41.9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(1-3)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18.6+37.2+4.7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−41.9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×60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60.5−41.9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×60=$1116.6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5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0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Role </a:t>
            </a:r>
            <a:r>
              <a:rPr lang="en-US" dirty="0">
                <a:solidFill>
                  <a:srgbClr val="990000"/>
                </a:solidFill>
              </a:rPr>
              <a:t>of Safety Inventory in a Supply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demand is </a:t>
            </a:r>
            <a:r>
              <a:rPr lang="en-US" dirty="0" smtClean="0">
                <a:solidFill>
                  <a:srgbClr val="0000FF"/>
                </a:solidFill>
              </a:rPr>
              <a:t>uncertain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Demand may be larger or smaller than the average</a:t>
            </a:r>
          </a:p>
          <a:p>
            <a:pPr lvl="1"/>
            <a:r>
              <a:rPr lang="en-US" dirty="0" smtClean="0"/>
              <a:t>If the demand is large than the average, all inventory may be consumed before next replenishment lot arrives  </a:t>
            </a:r>
            <a:endParaRPr lang="en-US" dirty="0"/>
          </a:p>
          <a:p>
            <a:r>
              <a:rPr lang="en-US" dirty="0" smtClean="0"/>
              <a:t>Illustration</a:t>
            </a:r>
          </a:p>
          <a:p>
            <a:pPr lvl="1"/>
            <a:r>
              <a:rPr lang="en-US" dirty="0" smtClean="0"/>
              <a:t>D=20 (Average daily demand) </a:t>
            </a:r>
          </a:p>
          <a:p>
            <a:pPr lvl="1"/>
            <a:r>
              <a:rPr lang="en-US" dirty="0" smtClean="0"/>
              <a:t>Q=100 (Replenishment lot size)</a:t>
            </a:r>
          </a:p>
          <a:p>
            <a:pPr lvl="1"/>
            <a:r>
              <a:rPr lang="en-US" dirty="0" smtClean="0"/>
              <a:t>L=5 (Lead time for inventory replenishment)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4517375"/>
            <a:ext cx="4060138" cy="234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4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Role </a:t>
            </a:r>
            <a:r>
              <a:rPr lang="en-US" dirty="0">
                <a:solidFill>
                  <a:srgbClr val="990000"/>
                </a:solidFill>
              </a:rPr>
              <a:t>of Safety Inventory in a Supply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Safety inventory </a:t>
            </a:r>
            <a:r>
              <a:rPr lang="en-US" dirty="0" smtClean="0"/>
              <a:t>is used to account for uncertainty that:</a:t>
            </a:r>
            <a:endParaRPr lang="en-US" dirty="0"/>
          </a:p>
          <a:p>
            <a:pPr lvl="1"/>
            <a:r>
              <a:rPr lang="en-US" dirty="0" smtClean="0"/>
              <a:t>Demand may be larger than the average (or forecasted) </a:t>
            </a:r>
          </a:p>
          <a:p>
            <a:r>
              <a:rPr lang="en-US" dirty="0" smtClean="0"/>
              <a:t>Illustration</a:t>
            </a:r>
          </a:p>
          <a:p>
            <a:pPr lvl="1"/>
            <a:r>
              <a:rPr lang="en-US" dirty="0" smtClean="0"/>
              <a:t>D=20 (Average daily demand) </a:t>
            </a:r>
          </a:p>
          <a:p>
            <a:pPr lvl="1"/>
            <a:r>
              <a:rPr lang="en-US" dirty="0" smtClean="0"/>
              <a:t>Q=100 (Replenishment lot size)</a:t>
            </a:r>
          </a:p>
          <a:p>
            <a:pPr lvl="1"/>
            <a:r>
              <a:rPr lang="en-US" dirty="0" smtClean="0"/>
              <a:t>L=5 (Lead time for inventory replenishment)</a:t>
            </a:r>
          </a:p>
          <a:p>
            <a:pPr lvl="1"/>
            <a:r>
              <a:rPr lang="en-US" dirty="0" err="1" smtClean="0"/>
              <a:t>ss</a:t>
            </a:r>
            <a:r>
              <a:rPr lang="en-US" dirty="0" smtClean="0"/>
              <a:t>=50 (Safety inventory)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7" y="4517374"/>
            <a:ext cx="4060140" cy="234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2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Determining Appropriate Level of Safety Inventory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Trade-Off in Safety Inventory Decisions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Large amount of safety inventory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 smtClean="0">
                <a:solidFill>
                  <a:srgbClr val="0000FF"/>
                </a:solidFill>
              </a:rPr>
              <a:t>product availability</a:t>
            </a:r>
            <a:r>
              <a:rPr lang="en-US" dirty="0" smtClean="0"/>
              <a:t> (reduces product shortage); thus </a:t>
            </a:r>
            <a:r>
              <a:rPr lang="en-US" dirty="0" smtClean="0">
                <a:solidFill>
                  <a:srgbClr val="0000FF"/>
                </a:solidFill>
              </a:rPr>
              <a:t>increases profit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 smtClean="0">
                <a:solidFill>
                  <a:srgbClr val="0000FF"/>
                </a:solidFill>
              </a:rPr>
              <a:t>inventory holding costs</a:t>
            </a:r>
            <a:r>
              <a:rPr lang="en-US" dirty="0" smtClean="0"/>
              <a:t>; </a:t>
            </a:r>
            <a:r>
              <a:rPr lang="en-US" dirty="0"/>
              <a:t>thus </a:t>
            </a:r>
            <a:r>
              <a:rPr lang="en-US" dirty="0" smtClean="0">
                <a:solidFill>
                  <a:srgbClr val="0000FF"/>
                </a:solidFill>
              </a:rPr>
              <a:t>reduces </a:t>
            </a:r>
            <a:r>
              <a:rPr lang="en-US" dirty="0">
                <a:solidFill>
                  <a:srgbClr val="0000FF"/>
                </a:solidFill>
              </a:rPr>
              <a:t>profit</a:t>
            </a:r>
            <a:endParaRPr lang="en-US" dirty="0" smtClean="0"/>
          </a:p>
          <a:p>
            <a:r>
              <a:rPr lang="en-US" dirty="0"/>
              <a:t>Key questions in safety inventory decisions </a:t>
            </a:r>
            <a:r>
              <a:rPr lang="en-US" dirty="0" smtClean="0"/>
              <a:t>are: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What is </a:t>
            </a: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appropriate level </a:t>
            </a:r>
            <a:r>
              <a:rPr lang="en-US" dirty="0"/>
              <a:t>of safety inventory?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What actions </a:t>
            </a:r>
            <a:r>
              <a:rPr lang="en-US" dirty="0" smtClean="0"/>
              <a:t>to take to </a:t>
            </a:r>
            <a:r>
              <a:rPr lang="en-US" dirty="0" smtClean="0">
                <a:solidFill>
                  <a:srgbClr val="0000FF"/>
                </a:solidFill>
              </a:rPr>
              <a:t>reduce safety inventory </a:t>
            </a:r>
            <a:r>
              <a:rPr lang="en-US" dirty="0" smtClean="0"/>
              <a:t>while </a:t>
            </a:r>
            <a:r>
              <a:rPr lang="en-US" dirty="0" smtClean="0">
                <a:solidFill>
                  <a:srgbClr val="0000FF"/>
                </a:solidFill>
              </a:rPr>
              <a:t>maintaining product availability?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24450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Determining Appropriate Level of Safety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Safety inventory is determined by: </a:t>
            </a:r>
          </a:p>
          <a:p>
            <a:pPr lvl="1"/>
            <a:r>
              <a:rPr lang="en-US" dirty="0" smtClean="0"/>
              <a:t>Demand </a:t>
            </a:r>
            <a:r>
              <a:rPr lang="en-US" dirty="0"/>
              <a:t>and </a:t>
            </a:r>
            <a:r>
              <a:rPr lang="en-US" dirty="0" smtClean="0"/>
              <a:t>supply </a:t>
            </a:r>
            <a:r>
              <a:rPr lang="en-US" dirty="0" smtClean="0">
                <a:solidFill>
                  <a:srgbClr val="0000FF"/>
                </a:solidFill>
              </a:rPr>
              <a:t>uncertainties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Product availability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0000FF"/>
                </a:solidFill>
              </a:rPr>
              <a:t>uncertainty </a:t>
            </a:r>
            <a:r>
              <a:rPr lang="en-US" dirty="0" smtClean="0"/>
              <a:t>of demand or supply </a:t>
            </a:r>
            <a:r>
              <a:rPr lang="en-US" dirty="0" smtClean="0">
                <a:solidFill>
                  <a:srgbClr val="0000FF"/>
                </a:solidFill>
              </a:rPr>
              <a:t>increases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Safety inventory </a:t>
            </a:r>
            <a:r>
              <a:rPr lang="en-US" dirty="0" smtClean="0">
                <a:solidFill>
                  <a:srgbClr val="0000FF"/>
                </a:solidFill>
              </a:rPr>
              <a:t>increases</a:t>
            </a:r>
          </a:p>
          <a:p>
            <a:r>
              <a:rPr lang="en-US" dirty="0"/>
              <a:t>If </a:t>
            </a:r>
            <a:r>
              <a:rPr lang="en-US" dirty="0" smtClean="0">
                <a:solidFill>
                  <a:srgbClr val="0000FF"/>
                </a:solidFill>
              </a:rPr>
              <a:t>product availability increases</a:t>
            </a:r>
            <a:r>
              <a:rPr lang="en-US" dirty="0" smtClean="0"/>
              <a:t>: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Safety inventory </a:t>
            </a:r>
            <a:r>
              <a:rPr lang="en-US" dirty="0" smtClean="0">
                <a:solidFill>
                  <a:srgbClr val="0000FF"/>
                </a:solidFill>
              </a:rPr>
              <a:t>increases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  <p:sp>
        <p:nvSpPr>
          <p:cNvPr id="4" name="Text Box 10"/>
          <p:cNvSpPr txBox="1">
            <a:spLocks/>
          </p:cNvSpPr>
          <p:nvPr/>
        </p:nvSpPr>
        <p:spPr bwMode="auto">
          <a:xfrm>
            <a:off x="0" y="6613525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Supply Chain Management: Strategy, Planning, and Operation. Sunil Chopra and Peter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Meindl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(2013) 5th Edition. Boston, MA: Pearson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Prentice-Hall. </a:t>
            </a:r>
          </a:p>
        </p:txBody>
      </p:sp>
    </p:spTree>
    <p:extLst>
      <p:ext uri="{BB962C8B-B14F-4D97-AF65-F5344CB8AC3E}">
        <p14:creationId xmlns:p14="http://schemas.microsoft.com/office/powerpoint/2010/main" val="38447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Demand Uncertainty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14010</TotalTime>
  <Words>2261</Words>
  <Application>Microsoft Office PowerPoint</Application>
  <PresentationFormat>On-screen Show (4:3)</PresentationFormat>
  <Paragraphs>388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Wingdings</vt:lpstr>
      <vt:lpstr>Office Theme</vt:lpstr>
      <vt:lpstr>Value of Component Commonality in Managing Uncertainty in a Supply Chain</vt:lpstr>
      <vt:lpstr>Role of Safety Inventory in a Supply Chain</vt:lpstr>
      <vt:lpstr>Role of Safety Inventory in a Supply Chain</vt:lpstr>
      <vt:lpstr>Role of Safety Inventory in a Supply Chain</vt:lpstr>
      <vt:lpstr>Role of Safety Inventory in a Supply Chain</vt:lpstr>
      <vt:lpstr>Determining Appropriate Level of Safety Inventory</vt:lpstr>
      <vt:lpstr>Trade-Off in Safety Inventory Decisions</vt:lpstr>
      <vt:lpstr>Determining Appropriate Level of Safety Inventory</vt:lpstr>
      <vt:lpstr>Demand Uncertainty</vt:lpstr>
      <vt:lpstr>Measuring Demand Uncertainty</vt:lpstr>
      <vt:lpstr>Measuring Demand Uncertainty</vt:lpstr>
      <vt:lpstr>Measuring Demand Uncertainty</vt:lpstr>
      <vt:lpstr>Product Availability and Replenishment Policy</vt:lpstr>
      <vt:lpstr>Product Availability and Replenishment Policy</vt:lpstr>
      <vt:lpstr>Evaluating CSL Given a Replenishment Policy</vt:lpstr>
      <vt:lpstr>Safety Inventory Given a Replenishment Policy</vt:lpstr>
      <vt:lpstr>CSL Given a Replenishment Policy</vt:lpstr>
      <vt:lpstr>Safety Inventory Given Desired CSL</vt:lpstr>
      <vt:lpstr>Safety Inventory Given Desired CSL</vt:lpstr>
      <vt:lpstr>Safety Inventory Given Desired CSL</vt:lpstr>
      <vt:lpstr>Impact of Product Design on Safety Inventory – Value of Component Commonality</vt:lpstr>
      <vt:lpstr>Component Commonality</vt:lpstr>
      <vt:lpstr>Postponement</vt:lpstr>
      <vt:lpstr>Value of Component Commonality</vt:lpstr>
      <vt:lpstr>Safety Inventory without Aggregation</vt:lpstr>
      <vt:lpstr>Safety Inventory with Aggregation</vt:lpstr>
      <vt:lpstr>Reduction in Inventory Holding Cost</vt:lpstr>
      <vt:lpstr>Problem</vt:lpstr>
      <vt:lpstr>Question</vt:lpstr>
      <vt:lpstr>Answer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Takai, Shun</dc:creator>
  <cp:lastModifiedBy>Shun Takai</cp:lastModifiedBy>
  <cp:revision>1375</cp:revision>
  <cp:lastPrinted>2015-04-24T17:51:05Z</cp:lastPrinted>
  <dcterms:created xsi:type="dcterms:W3CDTF">2006-08-16T00:00:00Z</dcterms:created>
  <dcterms:modified xsi:type="dcterms:W3CDTF">2016-01-06T15:56:05Z</dcterms:modified>
</cp:coreProperties>
</file>