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7" r:id="rId9"/>
    <p:sldId id="263" r:id="rId10"/>
    <p:sldId id="264" r:id="rId11"/>
    <p:sldId id="265" r:id="rId12"/>
    <p:sldId id="268" r:id="rId13"/>
    <p:sldId id="269" r:id="rId14"/>
    <p:sldId id="288" r:id="rId15"/>
    <p:sldId id="289" r:id="rId16"/>
    <p:sldId id="290" r:id="rId17"/>
    <p:sldId id="291" r:id="rId18"/>
    <p:sldId id="276" r:id="rId19"/>
  </p:sldIdLst>
  <p:sldSz cx="9144000" cy="6858000" type="screen4x3"/>
  <p:notesSz cx="7010400" cy="9236075"/>
  <p:defaultTextStyle>
    <a:defPPr>
      <a:defRPr lang="zh-CN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18">
          <p15:clr>
            <a:srgbClr val="A4A3A4"/>
          </p15:clr>
        </p15:guide>
        <p15:guide id="2" pos="289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5" d="100"/>
          <a:sy n="75" d="100"/>
        </p:scale>
        <p:origin x="-1004" y="-88"/>
      </p:cViewPr>
      <p:guideLst>
        <p:guide orient="horz" pos="2218"/>
        <p:guide pos="289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198" cy="7619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Header Placeholder 1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3036888" cy="46037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1" name="Date Placeholder 2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6887" cy="46037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6B8E954F-D98A-4F5A-AA8C-590BF23DEB41}" type="datetime1">
              <a:rPr lang="en-US" altLang="en-US"/>
              <a:pPr>
                <a:defRPr/>
              </a:pPr>
              <a:t>6/19/2015</a:t>
            </a:fld>
            <a:endParaRPr lang="en-US" altLang="en-US" sz="1200"/>
          </a:p>
        </p:txBody>
      </p:sp>
      <p:sp>
        <p:nvSpPr>
          <p:cNvPr id="31748" name="Slide Image Placeholder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95388" y="692150"/>
            <a:ext cx="4619625" cy="346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</p:sp>
      <p:sp>
        <p:nvSpPr>
          <p:cNvPr id="2053" name="Notes Placeholder 4"/>
          <p:cNvSpPr>
            <a:spLocks noGrp="1" noRot="1" noChangeAspect="1" noChangeArrowheads="1"/>
          </p:cNvSpPr>
          <p:nvPr/>
        </p:nvSpPr>
        <p:spPr bwMode="auto">
          <a:xfrm>
            <a:off x="700088" y="4386263"/>
            <a:ext cx="5608637" cy="415607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zh-CN" smtClean="0"/>
              <a:t>Click to edit Master text styles</a:t>
            </a:r>
          </a:p>
          <a:p>
            <a:pPr>
              <a:defRPr/>
            </a:pPr>
            <a:r>
              <a:rPr lang="en-US" altLang="zh-CN" smtClean="0"/>
              <a:t>Second level</a:t>
            </a:r>
          </a:p>
          <a:p>
            <a:pPr>
              <a:defRPr/>
            </a:pPr>
            <a:r>
              <a:rPr lang="en-US" altLang="zh-CN" smtClean="0"/>
              <a:t>Third level</a:t>
            </a:r>
          </a:p>
          <a:p>
            <a:pPr>
              <a:defRPr/>
            </a:pPr>
            <a:r>
              <a:rPr lang="en-US" altLang="zh-CN" smtClean="0"/>
              <a:t>Fourth level</a:t>
            </a:r>
          </a:p>
          <a:p>
            <a:pPr>
              <a:defRPr/>
            </a:pPr>
            <a:r>
              <a:rPr lang="en-US" altLang="zh-CN" smtClean="0"/>
              <a:t>Fifth level</a:t>
            </a:r>
          </a:p>
        </p:txBody>
      </p:sp>
      <p:sp>
        <p:nvSpPr>
          <p:cNvPr id="2054" name="Footer Placeholder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2525"/>
            <a:ext cx="3036888" cy="46037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5" name="Slide Number Placeholder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772525"/>
            <a:ext cx="3036887" cy="46037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/>
            </a:lvl1pPr>
          </a:lstStyle>
          <a:p>
            <a:fld id="{451A8BB6-101C-4DA8-8F9B-C95FC65CE547}" type="slidenum">
              <a:rPr lang="en-US" altLang="en-US"/>
              <a:pPr/>
              <a:t>‹#›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630509254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SimSun" pitchFamily="2" charset="-122"/>
        <a:cs typeface="+mn-cs"/>
      </a:defRPr>
    </a:lvl1pPr>
    <a:lvl2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SimSun" pitchFamily="2" charset="-122"/>
        <a:cs typeface="+mn-cs"/>
      </a:defRPr>
    </a:lvl2pPr>
    <a:lvl3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SimSun" pitchFamily="2" charset="-122"/>
        <a:cs typeface="+mn-cs"/>
      </a:defRPr>
    </a:lvl3pPr>
    <a:lvl4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SimSun" pitchFamily="2" charset="-122"/>
        <a:cs typeface="+mn-cs"/>
      </a:defRPr>
    </a:lvl4pPr>
    <a:lvl5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SimSun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45000"/>
            <a:ext cx="5607050" cy="36369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6B8E954F-D98A-4F5A-AA8C-590BF23DEB41}" type="datetime1">
              <a:rPr lang="en-US" altLang="en-US" smtClean="0"/>
              <a:pPr>
                <a:defRPr/>
              </a:pPr>
              <a:t>6/19/2015</a:t>
            </a:fld>
            <a:endParaRPr lang="en-US" altLang="en-US" sz="12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51A8BB6-101C-4DA8-8F9B-C95FC65CE547}" type="slidenum">
              <a:rPr lang="en-US" altLang="en-US" smtClean="0"/>
              <a:pPr/>
              <a:t>6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965033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46ACCE-7A73-4C08-812E-3782129183A3}" type="slidenum">
              <a:rPr lang="en-US" altLang="en-US"/>
              <a:pPr/>
              <a:t>‹#›</a:t>
            </a:fld>
            <a:endParaRPr lang="en-US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383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539953-C42B-4EDD-B837-6C353958F8C1}" type="slidenum">
              <a:rPr lang="en-US" altLang="en-US"/>
              <a:pPr/>
              <a:t>‹#›</a:t>
            </a:fld>
            <a:endParaRPr lang="en-US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169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367003-AD05-4A4D-8C95-01713E7F2B5B}" type="slidenum">
              <a:rPr lang="en-US" altLang="en-US"/>
              <a:pPr/>
              <a:t>‹#›</a:t>
            </a:fld>
            <a:endParaRPr lang="en-US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5180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99E3C7-A652-459A-9340-53AFDCFDAB63}" type="slidenum">
              <a:rPr lang="en-US" altLang="en-US"/>
              <a:pPr/>
              <a:t>‹#›</a:t>
            </a:fld>
            <a:endParaRPr lang="en-US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36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52137D-F228-47E3-897B-D0EDEECE4366}" type="slidenum">
              <a:rPr lang="en-US" altLang="en-US"/>
              <a:pPr/>
              <a:t>‹#›</a:t>
            </a:fld>
            <a:endParaRPr lang="en-US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558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0127DB-91D7-4D30-B27C-70D3E8CAAC48}" type="slidenum">
              <a:rPr lang="en-US" altLang="en-US"/>
              <a:pPr/>
              <a:t>‹#›</a:t>
            </a:fld>
            <a:endParaRPr lang="en-US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978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FFDADD-FA2C-44D7-8F51-89CF680AFED9}" type="slidenum">
              <a:rPr lang="en-US" altLang="en-US"/>
              <a:pPr/>
              <a:t>‹#›</a:t>
            </a:fld>
            <a:endParaRPr lang="en-US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851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ED5A60-4273-4689-BA10-447AD67FC8C6}" type="slidenum">
              <a:rPr lang="en-US" altLang="en-US"/>
              <a:pPr/>
              <a:t>‹#›</a:t>
            </a:fld>
            <a:endParaRPr lang="en-US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83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EC063E-7C31-4A8D-8837-83D19D4A7A6B}" type="slidenum">
              <a:rPr lang="en-US" altLang="en-US"/>
              <a:pPr/>
              <a:t>‹#›</a:t>
            </a:fld>
            <a:endParaRPr lang="en-US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213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ABFB60-8F7B-47F7-A2BD-7B4011C6383D}" type="slidenum">
              <a:rPr lang="en-US" altLang="en-US"/>
              <a:pPr/>
              <a:t>‹#›</a:t>
            </a:fld>
            <a:endParaRPr lang="en-US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048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5088CC-E823-47F6-8133-4A81617DFD32}" type="slidenum">
              <a:rPr lang="en-US" altLang="en-US"/>
              <a:pPr/>
              <a:t>‹#›</a:t>
            </a:fld>
            <a:endParaRPr lang="en-US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090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Calibri" panose="020F050202020403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AC5648-E051-4586-B41D-A6F49F7B0DA9}" type="slidenum">
              <a:rPr lang="en-US" altLang="en-US"/>
              <a:pPr/>
              <a:t>‹#›</a:t>
            </a:fld>
            <a:endParaRPr lang="en-US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211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S&amp;T Power Point 4_B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>
                <a:sym typeface="Calibri" panose="020F0502020204030204" pitchFamily="34" charset="0"/>
              </a:rPr>
              <a:t>Click to edit Master title style</a:t>
            </a:r>
          </a:p>
        </p:txBody>
      </p:sp>
      <p:sp>
        <p:nvSpPr>
          <p:cNvPr id="1028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>
                <a:sym typeface="Calibri" panose="020F0502020204030204" pitchFamily="34" charset="0"/>
              </a:rPr>
              <a:t>Click to edit Master text styles</a:t>
            </a:r>
          </a:p>
          <a:p>
            <a:pPr lvl="1"/>
            <a:r>
              <a:rPr lang="en-US" altLang="zh-CN" smtClean="0">
                <a:sym typeface="Calibri" panose="020F0502020204030204" pitchFamily="34" charset="0"/>
              </a:rPr>
              <a:t>Second level</a:t>
            </a:r>
          </a:p>
          <a:p>
            <a:pPr lvl="2"/>
            <a:r>
              <a:rPr lang="en-US" altLang="zh-CN" smtClean="0">
                <a:sym typeface="Calibri" panose="020F0502020204030204" pitchFamily="34" charset="0"/>
              </a:rPr>
              <a:t>Third level</a:t>
            </a:r>
          </a:p>
          <a:p>
            <a:pPr lvl="3"/>
            <a:r>
              <a:rPr lang="en-US" altLang="zh-CN" smtClean="0">
                <a:sym typeface="Calibri" panose="020F0502020204030204" pitchFamily="34" charset="0"/>
              </a:rPr>
              <a:t>Fourth level</a:t>
            </a:r>
          </a:p>
          <a:p>
            <a:pPr lvl="4"/>
            <a:r>
              <a:rPr lang="en-US" altLang="zh-CN" smtClean="0">
                <a:sym typeface="Calibri" panose="020F0502020204030204" pitchFamily="34" charset="0"/>
              </a:rPr>
              <a:t>Fifth level</a:t>
            </a:r>
          </a:p>
        </p:txBody>
      </p:sp>
      <p:sp>
        <p:nvSpPr>
          <p:cNvPr id="1029" name="Date Placeholder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Footer Placeholder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1" name="Slide Number Placeholder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fld id="{AD9C0876-D927-474A-9D04-AC5F791069B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</p:sldLayoutIdLst>
  <p:txStyles>
    <p:titleStyle>
      <a:lvl1pPr marL="457200" indent="-457200"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marL="457200" indent="-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SimSun" panose="02010600030101010101" pitchFamily="2" charset="-122"/>
          <a:sym typeface="Calibri" panose="020F0502020204030204" pitchFamily="34" charset="0"/>
        </a:defRPr>
      </a:lvl2pPr>
      <a:lvl3pPr marL="457200" indent="-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SimSun" panose="02010600030101010101" pitchFamily="2" charset="-122"/>
          <a:sym typeface="Calibri" panose="020F0502020204030204" pitchFamily="34" charset="0"/>
        </a:defRPr>
      </a:lvl3pPr>
      <a:lvl4pPr marL="457200" indent="-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SimSun" panose="02010600030101010101" pitchFamily="2" charset="-122"/>
          <a:sym typeface="Calibri" panose="020F0502020204030204" pitchFamily="34" charset="0"/>
        </a:defRPr>
      </a:lvl4pPr>
      <a:lvl5pPr marL="457200" indent="-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SimSun" panose="02010600030101010101" pitchFamily="2" charset="-122"/>
          <a:sym typeface="Calibri" panose="020F0502020204030204" pitchFamily="34" charset="0"/>
        </a:defRPr>
      </a:lvl5pPr>
      <a:lvl6pPr marL="914400" indent="-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SimSun" panose="02010600030101010101" pitchFamily="2" charset="-122"/>
          <a:sym typeface="Calibri" panose="020F0502020204030204" pitchFamily="34" charset="0"/>
        </a:defRPr>
      </a:lvl6pPr>
      <a:lvl7pPr marL="1371600" indent="-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SimSun" panose="02010600030101010101" pitchFamily="2" charset="-122"/>
          <a:sym typeface="Calibri" panose="020F0502020204030204" pitchFamily="34" charset="0"/>
        </a:defRPr>
      </a:lvl7pPr>
      <a:lvl8pPr marL="1828800" indent="-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SimSun" panose="02010600030101010101" pitchFamily="2" charset="-122"/>
          <a:sym typeface="Calibri" panose="020F0502020204030204" pitchFamily="34" charset="0"/>
        </a:defRPr>
      </a:lvl8pPr>
      <a:lvl9pPr marL="2286000" indent="-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SimSun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2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6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eb.mst.edu/~dux/repository/ce110/ce110.html" TargetMode="Externa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S&amp;T Power Point 4_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itle 1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400050"/>
            <a:ext cx="9144000" cy="1185863"/>
          </a:xfrm>
        </p:spPr>
        <p:txBody>
          <a:bodyPr/>
          <a:lstStyle/>
          <a:p>
            <a:pPr marL="0" indent="0" eaLnBrk="1" hangingPunct="1"/>
            <a:r>
              <a:rPr lang="en-US" altLang="zh-CN" sz="4000" smtClean="0">
                <a:solidFill>
                  <a:schemeClr val="bg1"/>
                </a:solidFill>
                <a:latin typeface="Airal" charset="0"/>
                <a:sym typeface="Airal" charset="0"/>
              </a:rPr>
              <a:t>Uncertainty in Mechanics of Materials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smtClean="0"/>
              <a:t>Normal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555" name="Content Placeholder 2"/>
              <p:cNvSpPr>
                <a:spLocks noGrp="1" noChangeArrowheads="1"/>
              </p:cNvSpPr>
              <p:nvPr>
                <p:ph idx="4294967295"/>
              </p:nvPr>
            </p:nvSpPr>
            <p:spPr>
              <a:xfrm>
                <a:off x="266700" y="1608138"/>
                <a:ext cx="4981575" cy="4525962"/>
              </a:xfrm>
            </p:spPr>
            <p:txBody>
              <a:bodyPr/>
              <a:lstStyle/>
              <a:p>
                <a:r>
                  <a:rPr lang="en-US" altLang="zh-CN" sz="2800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mbria Math"/>
                      </a:rPr>
                      <m:t>𝑋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~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𝑁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(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𝜇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,</m:t>
                    </m:r>
                    <m:sSup>
                      <m:sSupPr>
                        <m:ctrlPr>
                          <a:rPr lang="en-US" sz="2800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p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sz="2800" dirty="0"/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mbria Math"/>
                      </a:rPr>
                      <m:t>𝐹</m:t>
                    </m:r>
                    <m:d>
                      <m:dPr>
                        <m:ctrlPr>
                          <a:rPr lang="en-US" sz="28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d>
                    <m:r>
                      <a:rPr lang="en-US" sz="2800">
                        <a:latin typeface="Cambria Math"/>
                        <a:ea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</a:rPr>
                      <m:t>Pr</m:t>
                    </m:r>
                    <m:d>
                      <m:dPr>
                        <m:begChr m:val="{"/>
                        <m:endChr m:val="}"/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𝑋</m:t>
                        </m:r>
                        <m:r>
                          <a:rPr lang="en-US" sz="2800" i="1">
                            <a:latin typeface="Cambria Math"/>
                          </a:rPr>
                          <m:t>&lt;</m:t>
                        </m:r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800" dirty="0"/>
                  <a:t> is called cumulative distribution function (CDF)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/>
                      </a:rPr>
                      <m:t>Pr</m:t>
                    </m:r>
                    <m:d>
                      <m:dPr>
                        <m:begChr m:val="{"/>
                        <m:endChr m:val="}"/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𝑎</m:t>
                        </m:r>
                        <m:r>
                          <a:rPr lang="en-US" sz="2800" i="1">
                            <a:latin typeface="Cambria Math"/>
                          </a:rPr>
                          <m:t>&lt;</m:t>
                        </m:r>
                        <m:r>
                          <a:rPr lang="en-US" sz="2800" i="1">
                            <a:latin typeface="Cambria Math"/>
                          </a:rPr>
                          <m:t>𝑋</m:t>
                        </m:r>
                        <m:r>
                          <a:rPr lang="en-US" sz="2800" i="1">
                            <a:latin typeface="Cambria Math"/>
                          </a:rPr>
                          <m:t>&lt;</m:t>
                        </m:r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𝑏</m:t>
                        </m:r>
                      </m:e>
                    </m:d>
                    <m:r>
                      <a:rPr lang="en-US" sz="2800" i="1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𝐹</m:t>
                    </m:r>
                    <m:d>
                      <m:dPr>
                        <m:ctrlPr>
                          <a:rPr lang="en-US" sz="28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𝑏</m:t>
                        </m:r>
                      </m:e>
                    </m:d>
                    <m:r>
                      <a:rPr lang="en-US" sz="2800" i="1"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𝐹</m:t>
                    </m:r>
                    <m:d>
                      <m:dPr>
                        <m:ctrlPr>
                          <a:rPr lang="en-US" sz="28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𝑎</m:t>
                        </m:r>
                      </m:e>
                    </m:d>
                  </m:oMath>
                </a14:m>
                <a:endParaRPr lang="en-US" sz="2800" dirty="0">
                  <a:ea typeface="Cambria Math"/>
                </a:endParaRP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/>
                      </a:rPr>
                      <m:t>Pr</m:t>
                    </m:r>
                    <m:d>
                      <m:dPr>
                        <m:begChr m:val="{"/>
                        <m:endChr m:val="}"/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𝑋</m:t>
                        </m:r>
                        <m:r>
                          <a:rPr lang="en-US" sz="2800" i="1">
                            <a:latin typeface="Cambria Math"/>
                          </a:rPr>
                          <m:t>&gt;</m:t>
                        </m:r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latin typeface="Cambria Math"/>
                        <a:ea typeface="Cambria Math"/>
                      </a:rPr>
                      <m:t>=1−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</a:rPr>
                      <m:t>Pr</m:t>
                    </m:r>
                    <m:d>
                      <m:dPr>
                        <m:begChr m:val="{"/>
                        <m:endChr m:val="}"/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𝑋</m:t>
                        </m:r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&lt;</m:t>
                        </m:r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latin typeface="Cambria Math"/>
                        <a:ea typeface="Cambria Math"/>
                      </a:rPr>
                      <m:t>=1−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𝐹</m:t>
                    </m:r>
                    <m:d>
                      <m:dPr>
                        <m:ctrlPr>
                          <a:rPr lang="en-US" sz="28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d>
                  </m:oMath>
                </a14:m>
                <a:endParaRPr lang="en-US" altLang="zh-CN" sz="2800" dirty="0" smtClean="0"/>
              </a:p>
            </p:txBody>
          </p:sp>
        </mc:Choice>
        <mc:Fallback xmlns="">
          <p:sp>
            <p:nvSpPr>
              <p:cNvPr id="2355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266700" y="1608138"/>
                <a:ext cx="4981575" cy="4525962"/>
              </a:xfrm>
              <a:blipFill rotWithShape="0">
                <a:blip r:embed="rId3"/>
                <a:stretch>
                  <a:fillRect l="-2203" t="-9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6" name="Slide Number Placeholder 3"/>
          <p:cNvSpPr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fld id="{93FE5579-2638-4C10-BFD5-3F26FDCC594D}" type="slidenum">
              <a:rPr lang="en-US" altLang="en-US" sz="180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t>10</a:t>
            </a:fld>
            <a:endParaRPr lang="en-US" altLang="en-US" sz="1800">
              <a:latin typeface="Arial" panose="020B0604020202020204" pitchFamily="34" charset="0"/>
            </a:endParaRPr>
          </a:p>
        </p:txBody>
      </p:sp>
      <p:pic>
        <p:nvPicPr>
          <p:cNvPr id="2355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325" y="1417638"/>
            <a:ext cx="4638675" cy="347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</p:pic>
      <p:graphicFrame>
        <p:nvGraphicFramePr>
          <p:cNvPr id="23558" name="Object 7"/>
          <p:cNvGraphicFramePr>
            <a:graphicFrameLocks noChangeAspect="1"/>
          </p:cNvGraphicFramePr>
          <p:nvPr/>
        </p:nvGraphicFramePr>
        <p:xfrm>
          <a:off x="4781550" y="1866900"/>
          <a:ext cx="1397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51" name="Equation" r:id="rId5" imgW="139639" imgH="190417" progId="Equation.DSMT4">
                  <p:embed/>
                </p:oleObj>
              </mc:Choice>
              <mc:Fallback>
                <p:oleObj name="Equation" r:id="rId5" imgW="139639" imgH="190417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1550" y="1866900"/>
                        <a:ext cx="1397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 noRot="1" noChangeAspect="1" noMove="1" noResize="1" noEditPoints="1" noAdjustHandles="1" noChangeArrowheads="1" noChangeShapeType="1" noTextEdit="1"/>
          </p:cNvSpPr>
          <p:nvPr>
            <p:ph type="title" idx="4294967295"/>
          </p:nvPr>
        </p:nvSpPr>
        <p:spPr>
          <a:xfrm>
            <a:off x="457200" y="328613"/>
            <a:ext cx="8229600" cy="1143000"/>
          </a:xfrm>
          <a:blipFill rotWithShape="0">
            <a:blip r:embed="rId2"/>
            <a:stretch>
              <a:fillRect b="-9091"/>
            </a:stretch>
          </a:blipFill>
          <a:extLst/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24579" name="Content Placeholder 2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US" altLang="zh-CN" smtClean="0"/>
              <a:t>Use Excel</a:t>
            </a:r>
          </a:p>
          <a:p>
            <a:pPr lvl="1" eaLnBrk="1" hangingPunct="1"/>
            <a:r>
              <a:rPr lang="en-US" altLang="zh-CN" smtClean="0"/>
              <a:t>NORMDIST(x,mean,std,cumulative)</a:t>
            </a:r>
          </a:p>
          <a:p>
            <a:pPr lvl="1" eaLnBrk="1" hangingPunct="1"/>
            <a:r>
              <a:rPr lang="en-US" altLang="zh-CN" smtClean="0"/>
              <a:t>cumulative=true</a:t>
            </a:r>
          </a:p>
        </p:txBody>
      </p:sp>
      <p:sp>
        <p:nvSpPr>
          <p:cNvPr id="24580" name="Slide Number Placeholder 3"/>
          <p:cNvSpPr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fld id="{353D89FD-3E11-4184-BDAD-D5609374182A}" type="slidenum">
              <a:rPr lang="en-US" altLang="en-US" sz="180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t>11</a:t>
            </a:fld>
            <a:endParaRPr lang="en-US" altLang="en-US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smtClean="0"/>
              <a:t>More Than One Random Variables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603" name="Content Placeholder 2"/>
              <p:cNvSpPr>
                <a:spLocks noGrp="1" noChangeArrowheads="1"/>
              </p:cNvSpPr>
              <p:nvPr>
                <p:ph idx="4294967295"/>
              </p:nvPr>
            </p:nvSpPr>
            <p:spPr>
              <a:xfrm>
                <a:off x="457200" y="1325563"/>
                <a:ext cx="8229600" cy="4525962"/>
              </a:xfrm>
            </p:spPr>
            <p:txBody>
              <a:bodyPr/>
              <a:lstStyle/>
              <a:p>
                <a:r>
                  <a:rPr lang="en-US" altLang="zh-CN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~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𝑁</m:t>
                    </m:r>
                    <m:d>
                      <m:d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𝜇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  <a:ea typeface="Cambria Math"/>
                          </a:rPr>
                          <m:t>,</m:t>
                        </m:r>
                        <m:sSubSup>
                          <m:sSubSup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  <m:sup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endParaRPr lang="en-US" dirty="0">
                  <a:ea typeface="Cambria Math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𝑖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=1,2,⋯,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>
                    <a:ea typeface="Cambria Math"/>
                  </a:rPr>
                  <a:t> are independent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𝑌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+⋯+</m:t>
                    </m:r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dirty="0">
                  <a:ea typeface="Cambria Math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 </m:t>
                    </m:r>
                    <m:d>
                      <m:d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𝑖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=1,2,⋯,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are constants.</a:t>
                </a:r>
              </a:p>
              <a:p>
                <a:r>
                  <a:rPr lang="en-US" dirty="0"/>
                  <a:t>Then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𝑌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~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𝑁</m:t>
                    </m:r>
                    <m:d>
                      <m:d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𝜇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𝑌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  <a:ea typeface="Cambria Math"/>
                          </a:rPr>
                          <m:t>,</m:t>
                        </m:r>
                        <m:sSubSup>
                          <m:sSubSup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𝑌</m:t>
                            </m:r>
                          </m:sub>
                          <m:sup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endParaRPr lang="en-US" baseline="-25000" dirty="0">
                  <a:ea typeface="Cambria Math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𝑌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+⋯+</m:t>
                    </m:r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dirty="0">
                  <a:ea typeface="Cambria Math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𝑌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sSubSup>
                          <m:sSubSup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  <m:sup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bSup>
                        <m:sSubSup>
                          <m:sSubSup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  <m:sup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bSup>
                        <m:r>
                          <a:rPr lang="en-US" i="1">
                            <a:latin typeface="Cambria Math"/>
                            <a:ea typeface="Cambria Math"/>
                          </a:rPr>
                          <m:t>+</m:t>
                        </m:r>
                        <m:sSubSup>
                          <m:sSubSup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b>
                          <m:sup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bSup>
                        <m:sSubSup>
                          <m:sSubSup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b>
                          <m:sup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bSup>
                        <m:r>
                          <a:rPr lang="en-US" i="1">
                            <a:latin typeface="Cambria Math"/>
                            <a:ea typeface="Cambria Math"/>
                          </a:rPr>
                          <m:t>+⋯+</m:t>
                        </m:r>
                        <m:sSubSup>
                          <m:sSubSup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sub>
                          <m:sup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bSup>
                        <m:sSubSup>
                          <m:sSubSup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sub>
                          <m:sup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bSup>
                      </m:e>
                    </m:ra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560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457200" y="1325563"/>
                <a:ext cx="8229600" cy="4525962"/>
              </a:xfrm>
              <a:blipFill rotWithShape="0">
                <a:blip r:embed="rId2"/>
                <a:stretch>
                  <a:fillRect l="-1704" t="-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604" name="Slide Number Placeholder 3"/>
          <p:cNvSpPr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fld id="{828523D9-1329-48B5-B018-E5AB9E0AB568}" type="slidenum">
              <a:rPr lang="en-US" altLang="en-US" sz="180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t>12</a:t>
            </a:fld>
            <a:endParaRPr lang="en-US" altLang="en-US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smtClean="0"/>
              <a:t>Example</a:t>
            </a:r>
          </a:p>
        </p:txBody>
      </p:sp>
      <p:sp>
        <p:nvSpPr>
          <p:cNvPr id="26627" name="Slide Number Placeholder 3"/>
          <p:cNvSpPr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fld id="{AF03589A-EA0B-4128-9323-98E52611BEA1}" type="slidenum">
              <a:rPr lang="en-US" altLang="en-US" sz="180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t>13</a:t>
            </a:fld>
            <a:endParaRPr lang="en-US" altLang="en-US" sz="180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334963" y="1147763"/>
                <a:ext cx="8212137" cy="296491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just">
                  <a:lnSpc>
                    <a:spcPts val="3200"/>
                  </a:lnSpc>
                  <a:defRPr/>
                </a:pPr>
                <a:r>
                  <a:rPr lang="en-US" altLang="zh-CN" sz="2000" dirty="0" smtClean="0">
                    <a:latin typeface="+mn-lt"/>
                  </a:rPr>
                  <a:t>Two random forces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altLang="zh-CN" sz="20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sub>
                        </m:s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altLang="zh-CN" sz="20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sub>
                          <m:sup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  <m:r>
                      <a:rPr lang="en-US" altLang="zh-CN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altLang="zh-CN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100,</m:t>
                        </m:r>
                        <m:sSup>
                          <m:sSupPr>
                            <m:ctrlPr>
                              <a:rPr lang="en-US" altLang="zh-CN" sz="2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000">
                        <a:latin typeface="Cambria Math" panose="02040503050406030204" pitchFamily="18" charset="0"/>
                      </a:rPr>
                      <m:t>kN</m:t>
                    </m:r>
                  </m:oMath>
                </a14:m>
                <a:r>
                  <a:rPr lang="en-US" altLang="zh-CN" sz="2000" dirty="0" smtClean="0">
                    <a:latin typeface="+mn-lt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altLang="zh-CN" sz="20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sub>
                        </m:s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altLang="zh-CN" sz="20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sub>
                          <m:sup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  <m:r>
                      <a:rPr lang="en-US" altLang="zh-CN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altLang="zh-CN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0,</m:t>
                        </m:r>
                        <m:sSup>
                          <m:sSupPr>
                            <m:ctrlPr>
                              <a:rPr lang="en-US" altLang="zh-CN" sz="2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  <m:sup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000">
                        <a:latin typeface="Cambria Math" panose="02040503050406030204" pitchFamily="18" charset="0"/>
                      </a:rPr>
                      <m:t>kN</m:t>
                    </m:r>
                    <m:r>
                      <a:rPr lang="en-US" altLang="zh-CN" sz="20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000" dirty="0">
                    <a:latin typeface="+mn-lt"/>
                  </a:rPr>
                  <a:t>are exerted on a cantilevered beam. The dimensions </a:t>
                </a:r>
                <a:r>
                  <a:rPr lang="en-US" altLang="zh-CN" sz="2000" dirty="0" smtClean="0">
                    <a:latin typeface="+mn-lt"/>
                  </a:rPr>
                  <a:t>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=0.5</m:t>
                    </m:r>
                    <m:r>
                      <a:rPr lang="en-US" altLang="zh-CN" sz="2000" b="0" i="1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000" b="0" i="0" smtClean="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altLang="zh-CN" sz="2000" b="0" i="1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000" i="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=0.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altLang="zh-CN" sz="2000" b="0" i="1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000" i="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000" dirty="0" smtClean="0">
                    <a:latin typeface="+mn-lt"/>
                  </a:rPr>
                  <a:t>and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=0.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zh-CN" sz="2000" b="0" i="1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000" i="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altLang="zh-CN" sz="2000" dirty="0" smtClean="0">
                    <a:latin typeface="+mn-lt"/>
                  </a:rPr>
                  <a:t> T</a:t>
                </a:r>
                <a:r>
                  <a:rPr lang="en-US" altLang="zh-CN" sz="2000" dirty="0">
                    <a:latin typeface="+mn-lt"/>
                  </a:rPr>
                  <a:t>he allowable normal stress </a:t>
                </a:r>
                <a:r>
                  <a:rPr lang="en-US" altLang="zh-CN" sz="2000" i="1" dirty="0">
                    <a:latin typeface="+mn-lt"/>
                  </a:rPr>
                  <a:t>S</a:t>
                </a:r>
                <a:r>
                  <a:rPr lang="en-US" altLang="zh-CN" sz="2000" i="1" baseline="-25000" dirty="0">
                    <a:latin typeface="+mn-lt"/>
                  </a:rPr>
                  <a:t>a </a:t>
                </a:r>
                <a:r>
                  <a:rPr lang="en-US" altLang="zh-CN" sz="2000" dirty="0">
                    <a:latin typeface="+mn-lt"/>
                  </a:rPr>
                  <a:t>of the beam is also a random variable </a:t>
                </a:r>
                <a:r>
                  <a:rPr lang="en-US" altLang="zh-CN" sz="2000" dirty="0" smtClean="0">
                    <a:latin typeface="+mn-lt"/>
                  </a:rPr>
                  <a:t>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altLang="zh-CN" sz="20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sz="20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sub>
                            </m:sSub>
                          </m:sub>
                        </m:s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altLang="zh-CN" sz="20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sz="20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sub>
                            </m:sSub>
                          </m:sub>
                          <m:sup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  <m:r>
                      <a:rPr lang="en-US" altLang="zh-CN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altLang="zh-CN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26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0,</m:t>
                        </m:r>
                        <m:sSup>
                          <m:sSupPr>
                            <m:ctrlPr>
                              <a:rPr lang="en-US" altLang="zh-CN" sz="2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000" dirty="0" smtClean="0">
                    <a:latin typeface="+mn-lt"/>
                  </a:rPr>
                  <a:t>MPa. </a:t>
                </a:r>
                <a:r>
                  <a:rPr lang="en-US" altLang="zh-CN" sz="2000" i="1" dirty="0">
                    <a:latin typeface="+mn-lt"/>
                  </a:rPr>
                  <a:t>P</a:t>
                </a:r>
                <a:r>
                  <a:rPr lang="en-US" altLang="zh-CN" sz="2000" dirty="0">
                    <a:latin typeface="+mn-lt"/>
                  </a:rPr>
                  <a:t>,</a:t>
                </a:r>
                <a:r>
                  <a:rPr lang="en-US" altLang="zh-CN" sz="2000" i="1" dirty="0">
                    <a:latin typeface="+mn-lt"/>
                  </a:rPr>
                  <a:t> Q</a:t>
                </a:r>
                <a:r>
                  <a:rPr lang="en-US" altLang="zh-CN" sz="2000" dirty="0">
                    <a:latin typeface="+mn-lt"/>
                  </a:rPr>
                  <a:t>, and </a:t>
                </a:r>
                <a:r>
                  <a:rPr lang="en-US" altLang="zh-CN" sz="2000" i="1" dirty="0">
                    <a:latin typeface="+mn-lt"/>
                  </a:rPr>
                  <a:t>S</a:t>
                </a:r>
                <a:r>
                  <a:rPr lang="en-US" altLang="zh-CN" sz="2000" i="1" baseline="-25000" dirty="0">
                    <a:latin typeface="+mn-lt"/>
                  </a:rPr>
                  <a:t>a</a:t>
                </a:r>
                <a:r>
                  <a:rPr lang="en-US" altLang="zh-CN" sz="2000" dirty="0">
                    <a:latin typeface="+mn-lt"/>
                  </a:rPr>
                  <a:t> are independent. Determine the probability of failure of the beam.</a:t>
                </a:r>
                <a:endParaRPr lang="zh-CN" altLang="zh-CN" sz="2000" dirty="0">
                  <a:latin typeface="+mn-lt"/>
                </a:endParaRPr>
              </a:p>
              <a:p>
                <a:pPr algn="just">
                  <a:lnSpc>
                    <a:spcPts val="3200"/>
                  </a:lnSpc>
                  <a:defRPr/>
                </a:pPr>
                <a:endParaRPr lang="zh-CN" altLang="en-US" sz="2000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963" y="1147763"/>
                <a:ext cx="8212137" cy="2964914"/>
              </a:xfrm>
              <a:prstGeom prst="rect">
                <a:avLst/>
              </a:prstGeom>
              <a:blipFill rotWithShape="1">
                <a:blip r:embed="rId3"/>
                <a:stretch>
                  <a:fillRect l="-817" r="-7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629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zh-CN" altLang="en-US" sz="1800">
              <a:latin typeface="Arial" panose="020B0604020202020204" pitchFamily="34" charset="0"/>
            </a:endParaRPr>
          </a:p>
        </p:txBody>
      </p:sp>
      <p:graphicFrame>
        <p:nvGraphicFramePr>
          <p:cNvPr id="26630" name="Object 7"/>
          <p:cNvGraphicFramePr>
            <a:graphicFrameLocks noChangeAspect="1"/>
          </p:cNvGraphicFramePr>
          <p:nvPr/>
        </p:nvGraphicFramePr>
        <p:xfrm>
          <a:off x="1971675" y="3713163"/>
          <a:ext cx="4835525" cy="173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58" name="Visio" r:id="rId4" imgW="12146529" imgH="4392089" progId="Visio.Drawing.11">
                  <p:embed/>
                </p:oleObj>
              </mc:Choice>
              <mc:Fallback>
                <p:oleObj name="Visio" r:id="rId4" imgW="12146529" imgH="4392089" progId="Visio.Drawing.11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1675" y="3713163"/>
                        <a:ext cx="4835525" cy="173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4"/>
          <p:cNvSpPr txBox="1">
            <a:spLocks noChangeArrowheads="1"/>
          </p:cNvSpPr>
          <p:nvPr/>
        </p:nvSpPr>
        <p:spPr bwMode="auto">
          <a:xfrm>
            <a:off x="3663950" y="3228975"/>
            <a:ext cx="3111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2765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zh-CN" altLang="en-US" sz="1800">
              <a:latin typeface="Arial" panose="020B0604020202020204" pitchFamily="34" charset="0"/>
            </a:endParaRPr>
          </a:p>
        </p:txBody>
      </p:sp>
      <p:graphicFrame>
        <p:nvGraphicFramePr>
          <p:cNvPr id="27652" name="Object 7"/>
          <p:cNvGraphicFramePr>
            <a:graphicFrameLocks noChangeAspect="1"/>
          </p:cNvGraphicFramePr>
          <p:nvPr/>
        </p:nvGraphicFramePr>
        <p:xfrm>
          <a:off x="1836738" y="2703513"/>
          <a:ext cx="5160962" cy="2300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90" name="Visio" r:id="rId3" imgW="11661716" imgH="5222405" progId="Visio.Drawing.11">
                  <p:embed/>
                </p:oleObj>
              </mc:Choice>
              <mc:Fallback>
                <p:oleObj name="Visio" r:id="rId3" imgW="11661716" imgH="5222405" progId="Visio.Drawing.11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6738" y="2703513"/>
                        <a:ext cx="5160962" cy="2300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3" name="Slide Number Placeholder 3"/>
          <p:cNvSpPr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fld id="{1017554B-E0A5-496D-90B7-92F88DD9A2D1}" type="slidenum">
              <a:rPr lang="en-US" altLang="en-US" sz="180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t>14</a:t>
            </a:fld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27654" name="Title 1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smtClean="0"/>
              <a:t>Moment Diagram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8674" name="Rectangle 2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585788" y="1137180"/>
                <a:ext cx="8101012" cy="2357437"/>
              </a:xfrm>
            </p:spPr>
            <p:txBody>
              <a:bodyPr/>
              <a:lstStyle/>
              <a:p>
                <a:pPr eaLnBrk="1" hangingPunct="1">
                  <a:buFont typeface="Arial" panose="020B0604020202020204" pitchFamily="34" charset="0"/>
                  <a:buNone/>
                </a:pPr>
                <a:r>
                  <a:rPr lang="en-US" altLang="zh-CN" sz="2400" dirty="0" smtClean="0"/>
                  <a:t> The maximum normal stress is given by </a:t>
                </a:r>
              </a:p>
              <a:p>
                <a:pPr eaLnBrk="1" hangingPunct="1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0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𝑚𝑎𝑥</m:t>
                              </m:r>
                            </m:sub>
                          </m:s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den>
                      </m:f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sSub>
                            <m:sSubPr>
                              <m:ctrlPr>
                                <a:rPr lang="en-US" altLang="zh-CN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  <m:sSub>
                            <m:sSubPr>
                              <m:ctrlPr>
                                <a:rPr lang="en-US" altLang="zh-CN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d>
                            <m:dPr>
                              <m:ctrlPr>
                                <a:rPr lang="en-US" altLang="zh-CN" sz="20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CN" sz="20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num>
                                <m:den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en-US" altLang="zh-CN" sz="2000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CN" sz="20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sSup>
                                    <m:sSupPr>
                                      <m:ctrlPr>
                                        <a:rPr lang="en-US" altLang="zh-CN" sz="2000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2000" b="0" i="1" smtClean="0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p>
                                      <m:r>
                                        <a:rPr lang="en-US" altLang="zh-CN" sz="20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den>
                      </m:f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CN" sz="2000" i="1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CN" sz="20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sSub>
                                <m:sSubPr>
                                  <m:ctrlPr>
                                    <a:rPr lang="en-US" altLang="zh-CN" sz="2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sSup>
                                <m:sSupPr>
                                  <m:ctrlPr>
                                    <a:rPr lang="en-US" altLang="zh-CN" sz="20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p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altLang="zh-CN" sz="2000" i="1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CN" sz="20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sSub>
                                <m:sSubPr>
                                  <m:ctrlPr>
                                    <a:rPr lang="en-US" altLang="zh-CN" sz="2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sSup>
                                <m:sSupPr>
                                  <m:ctrlPr>
                                    <a:rPr lang="en-US" altLang="zh-CN" sz="20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p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m:rPr>
                          <m:sty m:val="p"/>
                        </m:rPr>
                        <a:rPr lang="en-US" altLang="zh-CN" sz="2000" b="0" i="0" smtClean="0">
                          <a:latin typeface="Cambria Math" panose="02040503050406030204" pitchFamily="18" charset="0"/>
                        </a:rPr>
                        <m:t>Q</m:t>
                      </m:r>
                    </m:oMath>
                  </m:oMathPara>
                </a14:m>
                <a:endParaRPr lang="en-US" altLang="zh-CN" sz="2000" b="0" i="0" dirty="0" smtClean="0">
                  <a:latin typeface="Cambria Math" panose="02040503050406030204" pitchFamily="18" charset="0"/>
                </a:endParaRPr>
              </a:p>
              <a:p>
                <a:pPr eaLnBrk="1" hangingPunct="1">
                  <a:buNone/>
                </a:pPr>
                <a:r>
                  <a:rPr lang="en-US" altLang="zh-CN" sz="2400" b="0" dirty="0" smtClean="0"/>
                  <a:t>                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28674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85788" y="1137180"/>
                <a:ext cx="8101012" cy="2357437"/>
              </a:xfrm>
              <a:blipFill rotWithShape="1">
                <a:blip r:embed="rId2"/>
                <a:stretch>
                  <a:fillRect l="-301" t="-20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676" name="Rectangle 4"/>
              <p:cNvSpPr>
                <a:spLocks noGrp="1" noChangeArrowheads="1"/>
              </p:cNvSpPr>
              <p:nvPr/>
            </p:nvSpPr>
            <p:spPr bwMode="auto">
              <a:xfrm>
                <a:off x="842963" y="3124202"/>
                <a:ext cx="7685087" cy="3071813"/>
              </a:xfrm>
              <a:prstGeom prst="rect">
                <a:avLst/>
              </a:prstGeom>
              <a:noFill/>
              <a:ln w="9525">
                <a:noFill/>
                <a:bevel/>
                <a:headEnd/>
                <a:tailEnd/>
              </a:ln>
            </p:spPr>
            <p:txBody>
              <a:bodyPr/>
              <a:lstStyle/>
              <a:p>
                <a:pPr marL="342900" indent="-342900" algn="just" eaLnBrk="1" hangingPunct="1">
                  <a:lnSpc>
                    <a:spcPts val="3200"/>
                  </a:lnSpc>
                  <a:spcBef>
                    <a:spcPct val="20000"/>
                  </a:spcBef>
                  <a:buFont typeface="Arial" pitchFamily="34" charset="0"/>
                  <a:buNone/>
                  <a:defRPr/>
                </a:pPr>
                <a:r>
                  <a:rPr lang="en-US" altLang="zh-CN" sz="2400" dirty="0" smtClean="0">
                    <a:latin typeface="+mn-lt"/>
                  </a:rPr>
                  <a:t>The probability of failure is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 panose="02040503050406030204" pitchFamily="18" charset="0"/>
                      </a:rPr>
                      <m:t>Pr</m:t>
                    </m:r>
                    <m:r>
                      <a:rPr lang="en-US" altLang="zh-CN" sz="2400" b="0" i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altLang="zh-CN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r>
                      <a:rPr lang="en-US" altLang="zh-CN" sz="2400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400" dirty="0" smtClean="0">
                    <a:latin typeface="+mn-lt"/>
                  </a:rPr>
                  <a:t>.</a:t>
                </a:r>
              </a:p>
              <a:p>
                <a:pPr marL="342900" indent="-342900" algn="just" eaLnBrk="1" hangingPunct="1">
                  <a:lnSpc>
                    <a:spcPts val="3200"/>
                  </a:lnSpc>
                  <a:spcBef>
                    <a:spcPct val="20000"/>
                  </a:spcBef>
                  <a:buFont typeface="Arial" pitchFamily="34" charset="0"/>
                  <a:buNone/>
                  <a:defRPr/>
                </a:pPr>
                <a:r>
                  <a:rPr lang="en-US" altLang="en-US" sz="2400" dirty="0" smtClean="0">
                    <a:latin typeface="+mn-lt"/>
                    <a:sym typeface="Calibri" pitchFamily="34" charset="0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CN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en-US" altLang="en-US" sz="2400" dirty="0" smtClean="0">
                    <a:latin typeface="+mn-lt"/>
                    <a:sym typeface="Calibri" pitchFamily="34" charset="0"/>
                  </a:rPr>
                  <a:t>.</a:t>
                </a:r>
              </a:p>
              <a:p>
                <a:pPr marL="342900" indent="-342900" algn="just" eaLnBrk="1" hangingPunct="1">
                  <a:lnSpc>
                    <a:spcPts val="3200"/>
                  </a:lnSpc>
                  <a:spcBef>
                    <a:spcPct val="20000"/>
                  </a:spcBef>
                  <a:buFont typeface="Arial" pitchFamily="34" charset="0"/>
                  <a:buNone/>
                  <a:defRPr/>
                </a:pPr>
                <a:r>
                  <a:rPr lang="en-US" altLang="en-US" sz="2400" dirty="0" smtClean="0">
                    <a:latin typeface="+mn-lt"/>
                    <a:sym typeface="Calibri" pitchFamily="34" charset="0"/>
                  </a:rPr>
                  <a:t>Then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CN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altLang="zh-CN" sz="2400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sz="24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6</m:t>
                            </m:r>
                            <m:sSub>
                              <m:sSubPr>
                                <m:ctrlPr>
                                  <a:rPr lang="en-US" altLang="zh-CN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sub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num>
                          <m:den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sSup>
                              <m:sSupPr>
                                <m:ctrlPr>
                                  <a:rPr lang="en-US" altLang="zh-CN" sz="24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p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altLang="zh-CN" sz="2400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sz="24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6</m:t>
                            </m:r>
                            <m:sSub>
                              <m:sSubPr>
                                <m:ctrlPr>
                                  <a:rPr lang="en-US" altLang="zh-CN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sub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num>
                          <m:den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sSup>
                              <m:sSupPr>
                                <m:ctrlPr>
                                  <a:rPr lang="en-US" altLang="zh-CN" sz="24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p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  <m:r>
                      <m:rPr>
                        <m:sty m:val="p"/>
                      </m:rPr>
                      <a:rPr lang="en-US" altLang="zh-CN" sz="2400">
                        <a:latin typeface="Cambria Math" panose="02040503050406030204" pitchFamily="18" charset="0"/>
                      </a:rPr>
                      <m:t>Q</m:t>
                    </m:r>
                  </m:oMath>
                </a14:m>
                <a:r>
                  <a:rPr lang="en-US" altLang="en-US" sz="2400" dirty="0">
                    <a:latin typeface="+mn-lt"/>
                    <a:sym typeface="Calibri" pitchFamily="34" charset="0"/>
                  </a:rPr>
                  <a:t>.</a:t>
                </a:r>
              </a:p>
              <a:p>
                <a:pPr marL="342900" indent="-342900" algn="just" eaLnBrk="1" hangingPunct="1">
                  <a:lnSpc>
                    <a:spcPts val="3200"/>
                  </a:lnSpc>
                  <a:spcBef>
                    <a:spcPct val="20000"/>
                  </a:spcBef>
                  <a:buFont typeface="Arial" pitchFamily="34" charset="0"/>
                  <a:buNone/>
                  <a:defRPr/>
                </a:pPr>
                <a:r>
                  <a:rPr lang="en-US" altLang="en-US" sz="2400" i="1" dirty="0" smtClean="0">
                    <a:latin typeface="+mn-lt"/>
                    <a:sym typeface="Calibri" pitchFamily="34" charset="0"/>
                  </a:rPr>
                  <a:t>p</a:t>
                </a:r>
                <a:r>
                  <a:rPr lang="en-US" altLang="en-US" sz="2400" i="1" baseline="-25000" dirty="0" smtClean="0">
                    <a:latin typeface="+mn-lt"/>
                    <a:sym typeface="Calibri" pitchFamily="34" charset="0"/>
                  </a:rPr>
                  <a:t>f</a:t>
                </a:r>
                <a:r>
                  <a:rPr lang="en-US" altLang="en-US" sz="2400" dirty="0" smtClean="0">
                    <a:latin typeface="+mn-lt"/>
                    <a:sym typeface="Calibri" pitchFamily="34" charset="0"/>
                  </a:rPr>
                  <a:t> </a:t>
                </a:r>
                <a:r>
                  <a:rPr lang="en-US" altLang="en-US" sz="2400" dirty="0">
                    <a:latin typeface="+mn-lt"/>
                    <a:sym typeface="Calibri" pitchFamily="34" charset="0"/>
                  </a:rPr>
                  <a:t>is written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 sz="2400">
                        <a:latin typeface="Cambria Math" panose="02040503050406030204" pitchFamily="18" charset="0"/>
                      </a:rPr>
                      <m:t>Pr</m:t>
                    </m:r>
                    <m:r>
                      <a:rPr lang="en-US" altLang="zh-CN" sz="24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zh-CN" sz="2400" b="0" i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altLang="zh-CN" sz="24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400" dirty="0"/>
                  <a:t>. </a:t>
                </a:r>
                <a:r>
                  <a:rPr lang="en-US" altLang="zh-CN" sz="2400" dirty="0" smtClean="0">
                    <a:latin typeface="+mn-lt"/>
                  </a:rPr>
                  <a:t>Since </a:t>
                </a:r>
                <a:r>
                  <a:rPr lang="en-US" altLang="zh-CN" sz="2400" dirty="0">
                    <a:latin typeface="+mn-lt"/>
                  </a:rPr>
                  <a:t>normal random </a:t>
                </a:r>
              </a:p>
              <a:p>
                <a:pPr marL="342900" indent="-342900" algn="just" eaLnBrk="1" hangingPunct="1">
                  <a:lnSpc>
                    <a:spcPts val="3200"/>
                  </a:lnSpc>
                  <a:spcBef>
                    <a:spcPct val="20000"/>
                  </a:spcBef>
                  <a:buFont typeface="Arial" pitchFamily="34" charset="0"/>
                  <a:buNone/>
                  <a:defRPr/>
                </a:pPr>
                <a:r>
                  <a:rPr lang="en-US" altLang="zh-CN" sz="2400" dirty="0">
                    <a:latin typeface="+mn-lt"/>
                  </a:rPr>
                  <a:t>variables</a:t>
                </a:r>
                <a:r>
                  <a:rPr lang="en-US" altLang="zh-CN" sz="2400" i="1" dirty="0">
                    <a:latin typeface="+mn-lt"/>
                  </a:rPr>
                  <a:t> P, Q</a:t>
                </a:r>
                <a:r>
                  <a:rPr lang="en-US" altLang="zh-CN" sz="2400" dirty="0">
                    <a:latin typeface="+mn-lt"/>
                  </a:rPr>
                  <a:t> and </a:t>
                </a:r>
                <a:r>
                  <a:rPr lang="en-US" altLang="zh-CN" sz="2400" i="1" dirty="0">
                    <a:latin typeface="+mn-lt"/>
                  </a:rPr>
                  <a:t>S</a:t>
                </a:r>
                <a:r>
                  <a:rPr lang="en-US" altLang="zh-CN" sz="2400" i="1" baseline="-25000" dirty="0">
                    <a:latin typeface="+mn-lt"/>
                  </a:rPr>
                  <a:t>a</a:t>
                </a:r>
                <a:r>
                  <a:rPr lang="en-US" altLang="zh-CN" sz="2400" dirty="0">
                    <a:latin typeface="+mn-lt"/>
                  </a:rPr>
                  <a:t> are independent, </a:t>
                </a:r>
                <a:r>
                  <a:rPr lang="en-US" altLang="zh-CN" sz="2400" i="1" dirty="0">
                    <a:latin typeface="+mn-lt"/>
                  </a:rPr>
                  <a:t>Y </a:t>
                </a:r>
                <a:r>
                  <a:rPr lang="en-US" altLang="zh-CN" sz="2400" dirty="0">
                    <a:latin typeface="+mn-lt"/>
                  </a:rPr>
                  <a:t>also follows a</a:t>
                </a:r>
              </a:p>
              <a:p>
                <a:pPr marL="342900" indent="-342900" algn="just" eaLnBrk="1" hangingPunct="1">
                  <a:lnSpc>
                    <a:spcPts val="3200"/>
                  </a:lnSpc>
                  <a:spcBef>
                    <a:spcPct val="20000"/>
                  </a:spcBef>
                  <a:buFont typeface="Arial" pitchFamily="34" charset="0"/>
                  <a:buNone/>
                  <a:defRPr/>
                </a:pPr>
                <a:r>
                  <a:rPr lang="en-US" altLang="zh-CN" sz="2400" dirty="0">
                    <a:latin typeface="+mn-lt"/>
                  </a:rPr>
                  <a:t>normal distribution</a:t>
                </a:r>
                <a:r>
                  <a:rPr lang="en-US" altLang="zh-CN" sz="2400" dirty="0" smtClean="0">
                    <a:latin typeface="+mn-lt"/>
                  </a:rPr>
                  <a:t>, 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altLang="zh-CN" sz="24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sub>
                        </m:s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altLang="zh-CN" sz="24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sub>
                          <m:sup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altLang="zh-CN" sz="2400" dirty="0" smtClean="0">
                    <a:latin typeface="+mn-lt"/>
                  </a:rPr>
                  <a:t>.</a:t>
                </a:r>
                <a:endParaRPr lang="en-US" altLang="en-US" sz="2400" dirty="0">
                  <a:latin typeface="+mn-lt"/>
                  <a:sym typeface="Calibri" pitchFamily="34" charset="0"/>
                </a:endParaRPr>
              </a:p>
            </p:txBody>
          </p:sp>
        </mc:Choice>
        <mc:Fallback>
          <p:sp>
            <p:nvSpPr>
              <p:cNvPr id="28676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42963" y="3124202"/>
                <a:ext cx="7685087" cy="3071813"/>
              </a:xfrm>
              <a:prstGeom prst="rect">
                <a:avLst/>
              </a:prstGeom>
              <a:blipFill rotWithShape="1">
                <a:blip r:embed="rId3"/>
                <a:stretch>
                  <a:fillRect l="-1190" t="-1193"/>
                </a:stretch>
              </a:blipFill>
              <a:ln w="9525">
                <a:noFill/>
                <a:bevel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682" name="Slide Number Placeholder 3"/>
          <p:cNvSpPr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fld id="{87E74BE0-56A8-497F-B03F-65B4BBA1CD2D}" type="slidenum">
              <a:rPr lang="en-US" altLang="en-US" sz="180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t>15</a:t>
            </a:fld>
            <a:endParaRPr lang="en-US" altLang="en-US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739140" y="986290"/>
                <a:ext cx="7856220" cy="53742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US" altLang="zh-CN" sz="2400" dirty="0" smtClean="0">
                    <a:latin typeface="+mn-lt"/>
                  </a:rPr>
                  <a:t>Thus</a:t>
                </a:r>
                <a:endParaRPr lang="en-US" altLang="zh-CN" sz="2400" dirty="0" smtClean="0">
                  <a:latin typeface="+mn-lt"/>
                </a:endParaRPr>
              </a:p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sub>
                      </m:sSub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altLang="zh-CN" sz="2400" i="1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CN" sz="24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sSub>
                                <m:sSubPr>
                                  <m:ctrlPr>
                                    <a:rPr lang="en-US" altLang="zh-CN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sSup>
                                <m:sSupPr>
                                  <m:ctrlPr>
                                    <a:rPr lang="en-US" altLang="zh-CN" sz="24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p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sSub>
                        <m:sSubPr>
                          <m:ctrlPr>
                            <a:rPr lang="en-US" altLang="zh-CN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altLang="zh-CN" sz="2400" i="1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CN" sz="24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sSub>
                                <m:sSubPr>
                                  <m:ctrlPr>
                                    <a:rPr lang="en-US" altLang="zh-CN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sSup>
                                <m:sSupPr>
                                  <m:ctrlPr>
                                    <a:rPr lang="en-US" altLang="zh-CN" sz="24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p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sSub>
                        <m:sSubPr>
                          <m:ctrlPr>
                            <a:rPr lang="en-US" altLang="zh-CN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=125 </m:t>
                      </m:r>
                      <m:r>
                        <m:rPr>
                          <m:sty m:val="p"/>
                        </m:rPr>
                        <a:rPr lang="en-US" altLang="zh-CN" sz="2400" b="0" i="0" smtClean="0">
                          <a:latin typeface="Cambria Math" panose="02040503050406030204" pitchFamily="18" charset="0"/>
                        </a:rPr>
                        <m:t>M</m:t>
                      </m:r>
                      <m:r>
                        <m:rPr>
                          <m:sty m:val="p"/>
                        </m:rP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p</m:t>
                      </m:r>
                      <m:r>
                        <m:rPr>
                          <m:sty m:val="p"/>
                        </m:rPr>
                        <a:rPr lang="en-US" altLang="zh-CN" sz="2400" b="0" i="0" smtClean="0">
                          <a:latin typeface="Cambria Math" panose="02040503050406030204" pitchFamily="18" charset="0"/>
                        </a:rPr>
                        <m:t>a</m:t>
                      </m:r>
                    </m:oMath>
                  </m:oMathPara>
                </a14:m>
                <a:endParaRPr lang="en-US" altLang="zh-CN" sz="2400" dirty="0" smtClean="0">
                  <a:latin typeface="+mn-lt"/>
                </a:endParaRPr>
              </a:p>
              <a:p>
                <a:pPr>
                  <a:defRPr/>
                </a:pPr>
                <a:endParaRPr lang="en-US" altLang="zh-CN" sz="2400" dirty="0">
                  <a:latin typeface="+mn-lt"/>
                </a:endParaRPr>
              </a:p>
              <a:p>
                <a:pPr>
                  <a:defRPr/>
                </a:pP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             </m:t>
                    </m:r>
                    <m:sSub>
                      <m:sSubPr>
                        <m:ctrlPr>
                          <a:rPr lang="en-US" altLang="zh-CN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zh-CN" altLang="en-US" sz="240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zh-CN" sz="2400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sSubSup>
                          <m:sSubSupPr>
                            <m:ctrlPr>
                              <a:rPr lang="en-US" altLang="zh-CN" sz="2400" b="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sub>
                            </m:sSub>
                          </m:sub>
                          <m:sup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altLang="zh-CN" sz="2400" b="0" i="1" smtClean="0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zh-CN" sz="2400" i="1">
                                    <a:latin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altLang="zh-CN" sz="24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  <m:sSub>
                                      <m:sSubPr>
                                        <m:ctrlPr>
                                          <a:rPr lang="en-US" altLang="zh-CN" sz="24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𝐿</m:t>
                                        </m:r>
                                      </m:e>
                                      <m:sub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  <m:sSup>
                                      <m:sSupPr>
                                        <m:ctrlPr>
                                          <a:rPr lang="en-US" altLang="zh-CN" sz="2400" i="1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e>
                                      <m:sup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bSup>
                          <m:sSubSupPr>
                            <m:ctrlPr>
                              <a:rPr lang="en-US" altLang="zh-CN" sz="24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sub>
                          <m:sup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altLang="zh-CN" sz="2400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zh-CN" sz="2400" i="1">
                                    <a:latin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altLang="zh-CN" sz="24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  <m:sSub>
                                      <m:sSubPr>
                                        <m:ctrlPr>
                                          <a:rPr lang="en-US" altLang="zh-CN" sz="24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𝐿</m:t>
                                        </m:r>
                                      </m:e>
                                      <m:sub>
                                        <m:r>
                                          <a:rPr lang="en-US" altLang="zh-CN" sz="24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  <m:sSup>
                                      <m:sSupPr>
                                        <m:ctrlPr>
                                          <a:rPr lang="en-US" altLang="zh-CN" sz="2400" i="1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e>
                                      <m:sup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bSup>
                          <m:sSubSupPr>
                            <m:ctrlPr>
                              <a:rPr lang="en-US" altLang="zh-CN" sz="24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sub>
                          <m:sup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rad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=31.82 </m:t>
                    </m:r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 panose="02040503050406030204" pitchFamily="18" charset="0"/>
                      </a:rPr>
                      <m:t>MP</m:t>
                    </m:r>
                  </m:oMath>
                </a14:m>
                <a:r>
                  <a:rPr lang="en-US" altLang="zh-CN" sz="2400" dirty="0" smtClean="0">
                    <a:latin typeface="+mn-lt"/>
                  </a:rPr>
                  <a:t>a</a:t>
                </a:r>
                <a:endParaRPr lang="en-US" altLang="zh-CN" sz="2400" dirty="0">
                  <a:latin typeface="+mn-lt"/>
                </a:endParaRPr>
              </a:p>
              <a:p>
                <a:pPr>
                  <a:defRPr/>
                </a:pPr>
                <a:endParaRPr lang="en-US" altLang="zh-CN" dirty="0">
                  <a:latin typeface="+mn-lt"/>
                </a:endParaRPr>
              </a:p>
              <a:p>
                <a:pPr>
                  <a:defRPr/>
                </a:pPr>
                <a:r>
                  <a:rPr lang="en-US" altLang="zh-CN" sz="2400" dirty="0">
                    <a:latin typeface="+mn-lt"/>
                  </a:rPr>
                  <a:t>Therefore</a:t>
                </a:r>
                <a:r>
                  <a:rPr lang="en-US" altLang="zh-CN" sz="2400" dirty="0" smtClean="0">
                    <a:latin typeface="+mn-lt"/>
                  </a:rPr>
                  <a:t>,</a:t>
                </a:r>
                <a:endParaRPr lang="en-US" altLang="zh-CN" sz="2400" dirty="0">
                  <a:latin typeface="+mn-lt"/>
                </a:endParaRPr>
              </a:p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    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zh-CN" sz="2400"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ctrlPr>
                            <a:rPr lang="en-US" altLang="zh-CN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lang="en-US" altLang="zh-CN" sz="240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altLang="zh-CN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zh-CN" sz="2400" b="0" i="0" smtClean="0"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CN" sz="24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CN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altLang="zh-CN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sub>
                              </m:sSub>
                            </m:den>
                          </m:f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f>
                            <m:fPr>
                              <m:ctrlPr>
                                <a:rPr lang="en-US" altLang="zh-CN" sz="24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CN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altLang="zh-CN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zh-CN" sz="2400" b="0" i="0" smtClean="0">
                          <a:latin typeface="Cambria Math" panose="02040503050406030204" pitchFamily="18" charset="0"/>
                        </a:rPr>
                        <m:t>Φ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CN" sz="24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CN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altLang="zh-CN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altLang="zh-CN" sz="2400" b="0" i="1" dirty="0" smtClean="0">
                  <a:latin typeface="Cambria Math" panose="02040503050406030204" pitchFamily="18" charset="0"/>
                </a:endParaRPr>
              </a:p>
              <a:p>
                <a:pPr>
                  <a:defRPr/>
                </a:pPr>
                <a:r>
                  <a:rPr lang="en-US" altLang="zh-CN" sz="2400" b="0" dirty="0" smtClean="0"/>
                  <a:t>             </a:t>
                </a:r>
              </a:p>
              <a:p>
                <a:pPr>
                  <a:defRPr/>
                </a:pP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                 =1−</m:t>
                    </m:r>
                  </m:oMath>
                </a14:m>
                <a:r>
                  <a:rPr lang="en-US" altLang="zh-CN" sz="24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altLang="zh-CN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3.9283</m:t>
                        </m:r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=1−0.999957=4.3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zh-CN" sz="24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−5</m:t>
                        </m:r>
                      </m:sup>
                    </m:sSup>
                  </m:oMath>
                </a14:m>
                <a:endParaRPr lang="en-US" altLang="zh-CN" sz="2400" dirty="0">
                  <a:latin typeface="+mn-lt"/>
                </a:endParaRPr>
              </a:p>
              <a:p>
                <a:pPr>
                  <a:defRPr/>
                </a:pPr>
                <a:endParaRPr lang="en-US" altLang="zh-CN" sz="2400" dirty="0">
                  <a:latin typeface="+mn-lt"/>
                </a:endParaRPr>
              </a:p>
              <a:p>
                <a:pPr>
                  <a:defRPr/>
                </a:pPr>
                <a:r>
                  <a:rPr lang="en-US" altLang="zh-CN" sz="2400" dirty="0" smtClean="0">
                    <a:latin typeface="+mn-lt"/>
                  </a:rPr>
                  <a:t>The </a:t>
                </a:r>
                <a:r>
                  <a:rPr lang="en-US" altLang="zh-CN" sz="2400" dirty="0">
                    <a:latin typeface="+mn-lt"/>
                  </a:rPr>
                  <a:t>probability of failure of the beam is </a:t>
                </a:r>
                <a14:m>
                  <m:oMath xmlns:m="http://schemas.openxmlformats.org/officeDocument/2006/math">
                    <m:r>
                      <a:rPr lang="en-US" altLang="zh-CN" sz="2400" b="0" i="0" smtClean="0">
                        <a:latin typeface="Cambria Math"/>
                      </a:rPr>
                      <m:t>4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.3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zh-CN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−5</m:t>
                        </m:r>
                      </m:sup>
                    </m:sSup>
                  </m:oMath>
                </a14:m>
                <a:r>
                  <a:rPr lang="en-US" altLang="zh-CN" sz="2400" dirty="0" smtClean="0">
                    <a:latin typeface="+mn-lt"/>
                  </a:rPr>
                  <a:t>.</a:t>
                </a:r>
                <a:endParaRPr lang="zh-CN" altLang="en-US" sz="2400" dirty="0">
                  <a:latin typeface="+mn-lt"/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140" y="986290"/>
                <a:ext cx="7856220" cy="5374228"/>
              </a:xfrm>
              <a:prstGeom prst="rect">
                <a:avLst/>
              </a:prstGeom>
              <a:blipFill rotWithShape="1">
                <a:blip r:embed="rId2"/>
                <a:stretch>
                  <a:fillRect l="-1164" t="-908" b="-1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701" name="Slide Number Placeholder 3"/>
          <p:cNvSpPr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fld id="{704ED2CF-175F-46AB-B42A-EE85592FB287}" type="slidenum">
              <a:rPr lang="en-US" altLang="en-US" sz="180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t>16</a:t>
            </a:fld>
            <a:endParaRPr lang="en-US" altLang="en-US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Uncertainty is ubiquitous in engineering, including applications of mechanics of materials.</a:t>
            </a:r>
          </a:p>
          <a:p>
            <a:r>
              <a:rPr lang="en-US" dirty="0" smtClean="0"/>
              <a:t>Uncertainty is usually modeled by probability  theory.</a:t>
            </a:r>
          </a:p>
          <a:p>
            <a:r>
              <a:rPr lang="en-US" dirty="0" smtClean="0"/>
              <a:t>Considering uncertainty promotes high reliability, robustness, and safety.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10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smtClean="0"/>
              <a:t>Assignment </a:t>
            </a:r>
          </a:p>
        </p:txBody>
      </p:sp>
      <p:sp>
        <p:nvSpPr>
          <p:cNvPr id="30723" name="Content Placeholder 2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US" altLang="zh-CN" dirty="0" smtClean="0"/>
              <a:t>On Blackboard</a:t>
            </a:r>
            <a:r>
              <a:rPr lang="en-US" altLang="zh-CN" dirty="0" smtClean="0"/>
              <a:t>.</a:t>
            </a:r>
          </a:p>
          <a:p>
            <a:pPr eaLnBrk="1" hangingPunct="1"/>
            <a:r>
              <a:rPr lang="en-US" altLang="zh-CN" dirty="0" smtClean="0"/>
              <a:t>More readings</a:t>
            </a:r>
            <a:r>
              <a:rPr lang="en-US" altLang="zh-CN" dirty="0"/>
              <a:t>: </a:t>
            </a:r>
            <a:r>
              <a:rPr lang="en-US" altLang="zh-CN" dirty="0">
                <a:hlinkClick r:id="rId2"/>
              </a:rPr>
              <a:t>http://web.mst.edu/~</a:t>
            </a:r>
            <a:r>
              <a:rPr lang="en-US" altLang="zh-CN" dirty="0" smtClean="0">
                <a:hlinkClick r:id="rId2"/>
              </a:rPr>
              <a:t>dux/repository/ce110/ce110.html</a:t>
            </a:r>
            <a:endParaRPr lang="en-US" altLang="zh-CN" dirty="0" smtClean="0"/>
          </a:p>
          <a:p>
            <a:pPr marL="0" indent="0" eaLnBrk="1" hangingPunct="1">
              <a:buNone/>
            </a:pPr>
            <a:endParaRPr lang="en-US" altLang="zh-CN" dirty="0" smtClean="0"/>
          </a:p>
        </p:txBody>
      </p:sp>
      <p:sp>
        <p:nvSpPr>
          <p:cNvPr id="30724" name="Slide Number Placeholder 3"/>
          <p:cNvSpPr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fld id="{AF570D9F-3B7C-4DF5-BFEF-DE5053CBF913}" type="slidenum">
              <a:rPr lang="en-US" altLang="en-US" sz="180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t>18</a:t>
            </a:fld>
            <a:endParaRPr lang="en-US" altLang="en-US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846138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CN" smtClean="0"/>
              <a:t>Outline</a:t>
            </a:r>
          </a:p>
        </p:txBody>
      </p:sp>
      <p:sp>
        <p:nvSpPr>
          <p:cNvPr id="15363" name="Content Placeholder 2"/>
          <p:cNvSpPr>
            <a:spLocks noGrp="1" noChangeArrowheads="1"/>
          </p:cNvSpPr>
          <p:nvPr>
            <p:ph idx="4294967295"/>
          </p:nvPr>
        </p:nvSpPr>
        <p:spPr>
          <a:xfrm>
            <a:off x="457200" y="2171700"/>
            <a:ext cx="8229600" cy="4195763"/>
          </a:xfrm>
        </p:spPr>
        <p:txBody>
          <a:bodyPr/>
          <a:lstStyle/>
          <a:p>
            <a:pPr eaLnBrk="1" hangingPunct="1"/>
            <a:r>
              <a:rPr lang="en-US" altLang="zh-CN" smtClean="0"/>
              <a:t>Uncertainty in mechanics of materials</a:t>
            </a:r>
          </a:p>
          <a:p>
            <a:pPr eaLnBrk="1" hangingPunct="1"/>
            <a:r>
              <a:rPr lang="en-US" altLang="zh-CN" smtClean="0"/>
              <a:t>Why consider uncertainty</a:t>
            </a:r>
          </a:p>
          <a:p>
            <a:pPr eaLnBrk="1" hangingPunct="1"/>
            <a:r>
              <a:rPr lang="en-US" altLang="zh-CN" smtClean="0"/>
              <a:t>Basics of uncertainty</a:t>
            </a:r>
          </a:p>
          <a:p>
            <a:pPr eaLnBrk="1" hangingPunct="1"/>
            <a:r>
              <a:rPr lang="en-US" altLang="zh-CN" smtClean="0"/>
              <a:t>Uncertainty analysis in mechanics of materials</a:t>
            </a:r>
          </a:p>
          <a:p>
            <a:pPr eaLnBrk="1" hangingPunct="1"/>
            <a:r>
              <a:rPr lang="en-US" altLang="zh-CN" smtClean="0"/>
              <a:t>Examples</a:t>
            </a:r>
          </a:p>
          <a:p>
            <a:pPr eaLnBrk="1" hangingPunct="1"/>
            <a:r>
              <a:rPr lang="en-US" altLang="zh-CN" smtClean="0"/>
              <a:t>Applications</a:t>
            </a:r>
          </a:p>
        </p:txBody>
      </p:sp>
      <p:sp>
        <p:nvSpPr>
          <p:cNvPr id="15364" name="Slide Number Placeholder 3"/>
          <p:cNvSpPr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fld id="{AC453B55-4B82-40F7-B9FA-6D55521938B0}" type="slidenum">
              <a:rPr lang="en-US" altLang="en-US" sz="180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t>2</a:t>
            </a:fld>
            <a:endParaRPr lang="en-US" altLang="en-US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sz="4000" smtClean="0"/>
              <a:t>Uncertainty in Mechanics of Materials</a:t>
            </a:r>
          </a:p>
        </p:txBody>
      </p:sp>
      <p:sp>
        <p:nvSpPr>
          <p:cNvPr id="16387" name="Content Placeholder 2"/>
          <p:cNvSpPr>
            <a:spLocks noGrp="1" noChangeArrowheads="1"/>
          </p:cNvSpPr>
          <p:nvPr>
            <p:ph idx="4294967295"/>
          </p:nvPr>
        </p:nvSpPr>
        <p:spPr>
          <a:xfrm>
            <a:off x="457200" y="1371600"/>
            <a:ext cx="8229600" cy="27352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CN" dirty="0" smtClean="0"/>
              <a:t>Example</a:t>
            </a:r>
          </a:p>
          <a:p>
            <a:pPr eaLnBrk="1" hangingPunct="1">
              <a:lnSpc>
                <a:spcPts val="2800"/>
              </a:lnSpc>
            </a:pPr>
            <a:r>
              <a:rPr lang="en-US" altLang="zh-CN" sz="2000" dirty="0" smtClean="0"/>
              <a:t>Given: </a:t>
            </a:r>
            <a:r>
              <a:rPr lang="en-US" altLang="zh-CN" sz="2000" i="1" dirty="0" smtClean="0"/>
              <a:t>P</a:t>
            </a:r>
            <a:r>
              <a:rPr lang="en-US" altLang="zh-CN" sz="2000" dirty="0" smtClean="0"/>
              <a:t>=100 </a:t>
            </a:r>
            <a:r>
              <a:rPr lang="en-US" altLang="zh-CN" sz="2000" dirty="0" err="1" smtClean="0"/>
              <a:t>kN</a:t>
            </a:r>
            <a:r>
              <a:rPr lang="en-US" altLang="zh-CN" sz="2000" dirty="0" smtClean="0"/>
              <a:t>, </a:t>
            </a:r>
            <a:r>
              <a:rPr lang="en-US" altLang="zh-CN" sz="2000" i="1" dirty="0" smtClean="0"/>
              <a:t>Q</a:t>
            </a:r>
            <a:r>
              <a:rPr lang="en-US" altLang="zh-CN" sz="2000" dirty="0" smtClean="0"/>
              <a:t>=40 </a:t>
            </a:r>
            <a:r>
              <a:rPr lang="en-US" altLang="zh-CN" sz="2000" dirty="0" err="1" smtClean="0"/>
              <a:t>kN</a:t>
            </a:r>
            <a:r>
              <a:rPr lang="en-US" altLang="zh-CN" sz="2000" dirty="0" smtClean="0"/>
              <a:t>, </a:t>
            </a:r>
            <a:r>
              <a:rPr lang="en-US" altLang="zh-CN" sz="2000" i="1" dirty="0" smtClean="0"/>
              <a:t>L</a:t>
            </a:r>
            <a:r>
              <a:rPr lang="en-US" altLang="zh-CN" sz="2000" i="1" baseline="-25000" dirty="0" smtClean="0"/>
              <a:t>1 </a:t>
            </a:r>
            <a:r>
              <a:rPr lang="en-US" altLang="zh-CN" sz="2000" dirty="0" smtClean="0"/>
              <a:t>=0.5 m, </a:t>
            </a:r>
            <a:r>
              <a:rPr lang="en-US" altLang="zh-CN" sz="2000" i="1" dirty="0" smtClean="0"/>
              <a:t>L</a:t>
            </a:r>
            <a:r>
              <a:rPr lang="en-US" altLang="zh-CN" sz="2000" i="1" baseline="-25000" dirty="0" smtClean="0"/>
              <a:t>2 </a:t>
            </a:r>
            <a:r>
              <a:rPr lang="en-US" altLang="zh-CN" sz="2000" dirty="0" smtClean="0"/>
              <a:t>=1 m, </a:t>
            </a:r>
            <a:r>
              <a:rPr lang="en-US" altLang="zh-CN" sz="2000" i="1" dirty="0" smtClean="0"/>
              <a:t>b</a:t>
            </a:r>
            <a:r>
              <a:rPr lang="en-US" altLang="zh-CN" sz="2000" dirty="0" smtClean="0"/>
              <a:t>=0.1 m, </a:t>
            </a:r>
            <a:r>
              <a:rPr lang="en-US" altLang="zh-CN" sz="2000" i="1" dirty="0" smtClean="0"/>
              <a:t>h</a:t>
            </a:r>
            <a:r>
              <a:rPr lang="en-US" altLang="zh-CN" sz="2000" dirty="0" smtClean="0"/>
              <a:t>=0.2 m</a:t>
            </a:r>
          </a:p>
          <a:p>
            <a:pPr eaLnBrk="1" hangingPunct="1">
              <a:lnSpc>
                <a:spcPts val="2800"/>
              </a:lnSpc>
            </a:pPr>
            <a:r>
              <a:rPr lang="en-US" altLang="zh-CN" sz="2000" dirty="0" smtClean="0"/>
              <a:t>Find: The maximum normal stress </a:t>
            </a:r>
            <a:r>
              <a:rPr lang="en-US" altLang="zh-CN" sz="2000" i="1" dirty="0" err="1" smtClean="0"/>
              <a:t>S</a:t>
            </a:r>
            <a:r>
              <a:rPr lang="en-US" altLang="zh-CN" sz="2000" i="1" baseline="-25000" dirty="0" err="1" smtClean="0"/>
              <a:t>max</a:t>
            </a:r>
            <a:endParaRPr lang="en-US" altLang="zh-CN" sz="2000" i="1" baseline="-25000" dirty="0" smtClean="0"/>
          </a:p>
          <a:p>
            <a:pPr eaLnBrk="1" hangingPunct="1">
              <a:lnSpc>
                <a:spcPts val="2800"/>
              </a:lnSpc>
            </a:pPr>
            <a:r>
              <a:rPr lang="en-US" altLang="zh-CN" sz="2000" dirty="0" smtClean="0"/>
              <a:t>Solution: </a:t>
            </a:r>
            <a:r>
              <a:rPr lang="en-US" altLang="zh-CN" sz="2000" i="1" dirty="0" err="1" smtClean="0"/>
              <a:t>S</a:t>
            </a:r>
            <a:r>
              <a:rPr lang="en-US" altLang="zh-CN" sz="2000" i="1" baseline="-25000" dirty="0" err="1" smtClean="0"/>
              <a:t>max</a:t>
            </a:r>
            <a:r>
              <a:rPr lang="en-US" altLang="zh-CN" sz="2000" dirty="0" smtClean="0"/>
              <a:t>=135 MPa</a:t>
            </a:r>
          </a:p>
          <a:p>
            <a:pPr eaLnBrk="1" hangingPunct="1">
              <a:lnSpc>
                <a:spcPts val="2800"/>
              </a:lnSpc>
            </a:pPr>
            <a:r>
              <a:rPr lang="en-US" altLang="zh-CN" sz="2000" dirty="0" smtClean="0"/>
              <a:t>In reality, all the input variables are random. So is </a:t>
            </a:r>
            <a:r>
              <a:rPr lang="en-US" altLang="zh-CN" sz="2000" i="1" dirty="0" err="1" smtClean="0"/>
              <a:t>S</a:t>
            </a:r>
            <a:r>
              <a:rPr lang="en-US" altLang="zh-CN" sz="2000" i="1" baseline="-25000" dirty="0" err="1" smtClean="0"/>
              <a:t>max</a:t>
            </a:r>
            <a:r>
              <a:rPr lang="en-US" altLang="zh-CN" sz="2000" dirty="0" smtClean="0"/>
              <a:t>.</a:t>
            </a:r>
          </a:p>
          <a:p>
            <a:pPr eaLnBrk="1" hangingPunct="1">
              <a:lnSpc>
                <a:spcPts val="2800"/>
              </a:lnSpc>
            </a:pPr>
            <a:r>
              <a:rPr lang="en-US" altLang="zh-CN" sz="2000" i="1" dirty="0" err="1" smtClean="0"/>
              <a:t>S</a:t>
            </a:r>
            <a:r>
              <a:rPr lang="en-US" altLang="zh-CN" sz="2000" i="1" baseline="-25000" dirty="0" err="1" smtClean="0"/>
              <a:t>max</a:t>
            </a:r>
            <a:r>
              <a:rPr lang="en-US" altLang="zh-CN" sz="2000" i="1" dirty="0" smtClean="0"/>
              <a:t> </a:t>
            </a:r>
            <a:r>
              <a:rPr lang="en-US" altLang="zh-CN" sz="2000" dirty="0" smtClean="0"/>
              <a:t>will fluctuate around 135 MPa.</a:t>
            </a:r>
          </a:p>
        </p:txBody>
      </p:sp>
      <p:sp>
        <p:nvSpPr>
          <p:cNvPr id="16388" name="Slide Number Placeholder 4"/>
          <p:cNvSpPr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fld id="{DAB79C4D-61B5-4E97-883E-0AE789F4ACD2}" type="slidenum">
              <a:rPr lang="en-US" altLang="en-US" sz="180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t>3</a:t>
            </a:fld>
            <a:endParaRPr lang="en-US" altLang="en-US" sz="1800">
              <a:latin typeface="Arial" panose="020B0604020202020204" pitchFamily="34" charset="0"/>
            </a:endParaRPr>
          </a:p>
        </p:txBody>
      </p:sp>
      <p:pic>
        <p:nvPicPr>
          <p:cNvPr id="16389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988" y="4121150"/>
            <a:ext cx="5399087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sz="4000" smtClean="0"/>
              <a:t>Where Does Uncertainty Come From? </a:t>
            </a:r>
          </a:p>
        </p:txBody>
      </p:sp>
      <p:sp>
        <p:nvSpPr>
          <p:cNvPr id="17411" name="Content Placeholder 2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US" altLang="zh-CN" dirty="0" smtClean="0"/>
              <a:t>Manufacturing impression</a:t>
            </a:r>
          </a:p>
          <a:p>
            <a:pPr lvl="1" eaLnBrk="1" hangingPunct="1"/>
            <a:r>
              <a:rPr lang="en-US" altLang="zh-CN" dirty="0" smtClean="0"/>
              <a:t>Dimensions of a mechanism</a:t>
            </a:r>
          </a:p>
          <a:p>
            <a:pPr lvl="1" eaLnBrk="1" hangingPunct="1"/>
            <a:r>
              <a:rPr lang="en-US" altLang="zh-CN" dirty="0" smtClean="0"/>
              <a:t>Material properties</a:t>
            </a:r>
          </a:p>
          <a:p>
            <a:pPr eaLnBrk="1" hangingPunct="1"/>
            <a:r>
              <a:rPr lang="en-US" altLang="zh-CN" dirty="0" smtClean="0"/>
              <a:t>Environment</a:t>
            </a:r>
          </a:p>
          <a:p>
            <a:pPr lvl="1" eaLnBrk="1" hangingPunct="1"/>
            <a:r>
              <a:rPr lang="en-US" altLang="zh-CN" dirty="0" smtClean="0"/>
              <a:t>Loading</a:t>
            </a:r>
          </a:p>
          <a:p>
            <a:pPr lvl="1" eaLnBrk="1" hangingPunct="1"/>
            <a:r>
              <a:rPr lang="en-US" altLang="zh-CN" dirty="0" smtClean="0"/>
              <a:t>Temperature</a:t>
            </a:r>
          </a:p>
          <a:p>
            <a:pPr lvl="1" eaLnBrk="1" hangingPunct="1"/>
            <a:r>
              <a:rPr lang="en-US" altLang="zh-CN" dirty="0" smtClean="0"/>
              <a:t>Different users</a:t>
            </a:r>
          </a:p>
          <a:p>
            <a:pPr lvl="1" eaLnBrk="1" hangingPunct="1"/>
            <a:endParaRPr lang="en-US" altLang="zh-CN" dirty="0" smtClean="0"/>
          </a:p>
          <a:p>
            <a:pPr eaLnBrk="1" hangingPunct="1"/>
            <a:endParaRPr lang="en-US" altLang="zh-CN" dirty="0" smtClean="0"/>
          </a:p>
        </p:txBody>
      </p:sp>
      <p:sp>
        <p:nvSpPr>
          <p:cNvPr id="17412" name="Slide Number Placeholder 3"/>
          <p:cNvSpPr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fld id="{6DFA378A-5789-4AA2-AB2D-042A03B3B21F}" type="slidenum">
              <a:rPr lang="en-US" altLang="en-US" sz="180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t>4</a:t>
            </a:fld>
            <a:endParaRPr lang="en-US" altLang="en-US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smtClean="0"/>
              <a:t>Why Consider Uncertainty?</a:t>
            </a:r>
          </a:p>
        </p:txBody>
      </p:sp>
      <p:sp>
        <p:nvSpPr>
          <p:cNvPr id="18435" name="Content Placeholder 2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US" altLang="zh-CN" smtClean="0"/>
              <a:t>We know the true solution.</a:t>
            </a:r>
          </a:p>
          <a:p>
            <a:pPr eaLnBrk="1" hangingPunct="1"/>
            <a:r>
              <a:rPr lang="en-US" altLang="zh-CN" smtClean="0"/>
              <a:t>We know the effect of uncertainty.</a:t>
            </a:r>
          </a:p>
          <a:p>
            <a:pPr eaLnBrk="1" hangingPunct="1"/>
            <a:r>
              <a:rPr lang="en-US" altLang="zh-CN" smtClean="0"/>
              <a:t>We can make more reliable decisions.</a:t>
            </a:r>
          </a:p>
          <a:p>
            <a:pPr marL="457200" lvl="1" indent="0" eaLnBrk="1" hangingPunct="1"/>
            <a:r>
              <a:rPr lang="en-US" altLang="zh-CN" smtClean="0"/>
              <a:t> If we know uncertainties in the above beam problem, we can design a better beam so that its likelihood of failure will be low and its performance will be not affected by the uncertainties.</a:t>
            </a:r>
          </a:p>
          <a:p>
            <a:pPr marL="457200" lvl="1" indent="0" eaLnBrk="1" hangingPunct="1">
              <a:buFont typeface="Arial" panose="020B0604020202020204" pitchFamily="34" charset="0"/>
              <a:buNone/>
            </a:pPr>
            <a:endParaRPr lang="en-US" altLang="zh-CN" smtClean="0"/>
          </a:p>
          <a:p>
            <a:pPr eaLnBrk="1" hangingPunct="1"/>
            <a:endParaRPr lang="en-US" altLang="zh-CN" smtClean="0"/>
          </a:p>
        </p:txBody>
      </p:sp>
      <p:sp>
        <p:nvSpPr>
          <p:cNvPr id="18436" name="Slide Number Placeholder 3"/>
          <p:cNvSpPr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fld id="{9047600A-7875-4C80-B204-1496E0BDEC7F}" type="slidenum">
              <a:rPr lang="en-US" altLang="en-US" sz="180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t>5</a:t>
            </a:fld>
            <a:endParaRPr lang="en-US" altLang="en-US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smtClean="0"/>
              <a:t>How Do We Model Uncertainty?</a:t>
            </a:r>
          </a:p>
        </p:txBody>
      </p:sp>
      <p:sp>
        <p:nvSpPr>
          <p:cNvPr id="19459" name="Slide Number Placeholder 3"/>
          <p:cNvSpPr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fld id="{DCDF3A64-D058-4CFE-8981-F9CFE2724F80}" type="slidenum">
              <a:rPr lang="en-US" altLang="en-US" sz="180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t>6</a:t>
            </a:fld>
            <a:endParaRPr lang="en-US" altLang="en-US" sz="180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457200" y="1530350"/>
                <a:ext cx="8229600" cy="47109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  <a:defRPr/>
                </a:pPr>
                <a:r>
                  <a:rPr lang="en-US" altLang="zh-CN" sz="2400" dirty="0" smtClean="0">
                    <a:latin typeface="+mn-lt"/>
                  </a:rPr>
                  <a:t>For the beam problem, measure the force </a:t>
                </a:r>
                <a:r>
                  <a:rPr lang="en-US" altLang="zh-CN" sz="2400" i="1" dirty="0">
                    <a:latin typeface="+mn-lt"/>
                  </a:rPr>
                  <a:t>P </a:t>
                </a:r>
                <a:r>
                  <a:rPr lang="en-US" altLang="zh-CN" sz="2400" dirty="0">
                    <a:latin typeface="+mn-lt"/>
                  </a:rPr>
                  <a:t>(or </a:t>
                </a:r>
                <a:r>
                  <a:rPr lang="en-US" altLang="zh-CN" sz="2400" i="1" dirty="0">
                    <a:latin typeface="+mn-lt"/>
                  </a:rPr>
                  <a:t>X</a:t>
                </a:r>
                <a:r>
                  <a:rPr lang="en-US" altLang="zh-CN" sz="2400" dirty="0">
                    <a:latin typeface="+mn-lt"/>
                  </a:rPr>
                  <a:t>) 10 times, </a:t>
                </a:r>
                <a:endParaRPr lang="en-US" altLang="zh-CN" sz="2400" dirty="0" smtClean="0">
                  <a:latin typeface="+mn-lt"/>
                </a:endParaRPr>
              </a:p>
              <a:p>
                <a:pPr>
                  <a:lnSpc>
                    <a:spcPct val="150000"/>
                  </a:lnSpc>
                  <a:defRPr/>
                </a:pPr>
                <a:r>
                  <a:rPr lang="en-US" altLang="zh-CN" sz="2400" dirty="0">
                    <a:latin typeface="+mn-lt"/>
                  </a:rPr>
                  <a:t> </a:t>
                </a:r>
                <a:r>
                  <a:rPr lang="en-US" altLang="zh-CN" sz="2400" dirty="0" smtClean="0">
                    <a:latin typeface="+mn-lt"/>
                  </a:rPr>
                  <a:t>    we get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99.0,  97.6,  103.2,  103.1,  91.4,  99.7,  98.4,  106.3,  110.9,  111.1</m:t>
                        </m:r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000" b="0" i="0" smtClean="0">
                        <a:latin typeface="Cambria Math" panose="02040503050406030204" pitchFamily="18" charset="0"/>
                      </a:rPr>
                      <m:t>kN</m:t>
                    </m:r>
                  </m:oMath>
                </a14:m>
                <a:endParaRPr lang="en-US" altLang="zh-CN" sz="2000" b="0" dirty="0" smtClean="0">
                  <a:latin typeface="+mn-lt"/>
                </a:endParaRP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  <a:defRPr/>
                </a:pPr>
                <a:r>
                  <a:rPr lang="en-US" altLang="zh-CN" sz="2400" dirty="0">
                    <a:latin typeface="+mn-lt"/>
                  </a:rPr>
                  <a:t>How do we use the samples?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  <a:defRPr/>
                </a:pPr>
                <a:r>
                  <a:rPr lang="en-US" altLang="zh-CN" sz="2400" dirty="0" smtClean="0">
                    <a:latin typeface="+mn-lt"/>
                  </a:rPr>
                  <a:t>Average</a:t>
                </a:r>
              </a:p>
              <a:p>
                <a:pPr>
                  <a:lnSpc>
                    <a:spcPct val="150000"/>
                  </a:lnSpc>
                  <a:defRPr/>
                </a:pPr>
                <a:r>
                  <a:rPr lang="en-US" altLang="zh-CN" sz="2400" dirty="0">
                    <a:latin typeface="+mn-lt"/>
                  </a:rPr>
                  <a:t> </a:t>
                </a:r>
                <a:r>
                  <a:rPr lang="en-US" altLang="zh-CN" sz="2400" dirty="0" smtClean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0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zh-CN" altLang="en-US" sz="240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d>
                      <m:dPr>
                        <m:ctrlPr>
                          <a:rPr lang="en-US" altLang="zh-CN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99.0+97.6+103.2+…+110.9+111.1</m:t>
                        </m:r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 =              </m:t>
                    </m:r>
                    <m:f>
                      <m:fPr>
                        <m:ctrlPr>
                          <a:rPr lang="en-US" altLang="zh-CN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altLang="zh-CN" sz="2400" b="0" i="1" smtClean="0"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altLang="zh-CN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=102.1 </m:t>
                        </m:r>
                        <m:r>
                          <m:rPr>
                            <m:sty m:val="p"/>
                          </m:rPr>
                          <a:rPr lang="en-US" altLang="zh-CN" sz="2400" b="0" i="0" smtClean="0">
                            <a:latin typeface="Cambria Math" panose="02040503050406030204" pitchFamily="18" charset="0"/>
                          </a:rPr>
                          <m:t>kN</m:t>
                        </m:r>
                      </m:e>
                    </m:nary>
                  </m:oMath>
                </a14:m>
                <a:endParaRPr lang="en-US" altLang="zh-CN" sz="2400" dirty="0">
                  <a:latin typeface="+mn-lt"/>
                </a:endParaRPr>
              </a:p>
              <a:p>
                <a:pPr>
                  <a:defRPr/>
                </a:pPr>
                <a:endParaRPr lang="zh-CN" altLang="en-US" dirty="0">
                  <a:latin typeface="+mn-lt"/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530350"/>
                <a:ext cx="8229600" cy="4710905"/>
              </a:xfrm>
              <a:prstGeom prst="rect">
                <a:avLst/>
              </a:prstGeom>
              <a:blipFill rotWithShape="1">
                <a:blip r:embed="rId3"/>
                <a:stretch>
                  <a:fillRect l="-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sz="4000" dirty="0" smtClean="0"/>
              <a:t>How Do We Measure the Dispersion?</a:t>
            </a:r>
          </a:p>
        </p:txBody>
      </p:sp>
      <p:sp>
        <p:nvSpPr>
          <p:cNvPr id="20483" name="Slide Number Placeholder 3"/>
          <p:cNvSpPr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fld id="{8C9962D4-5A55-42C3-BE2B-B7DE3E7EE4E0}" type="slidenum">
              <a:rPr lang="en-US" altLang="en-US" sz="180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t>7</a:t>
            </a:fld>
            <a:endParaRPr lang="en-US" altLang="en-US" sz="180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矩形 21"/>
              <p:cNvSpPr/>
              <p:nvPr/>
            </p:nvSpPr>
            <p:spPr>
              <a:xfrm>
                <a:off x="696913" y="1349375"/>
                <a:ext cx="7902575" cy="470898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ts val="4000"/>
                  </a:lnSpc>
                  <a:buFont typeface="Arial" pitchFamily="34" charset="0"/>
                  <a:buChar char="•"/>
                  <a:defRPr/>
                </a:pP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CN" sz="20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99.0,  97.6,  103.2,  103.1,  91.4,  99.7,  98.4,  106.3,  110.9,  111.1</m:t>
                        </m:r>
                      </m:e>
                    </m:d>
                    <m:r>
                      <a:rPr lang="en-US" altLang="zh-CN" sz="200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000">
                        <a:latin typeface="Cambria Math" panose="02040503050406030204" pitchFamily="18" charset="0"/>
                      </a:rPr>
                      <m:t>kN</m:t>
                    </m:r>
                  </m:oMath>
                </a14:m>
                <a:endParaRPr lang="en-US" altLang="zh-CN" sz="2000" dirty="0" smtClean="0">
                  <a:latin typeface="+mn-lt"/>
                </a:endParaRPr>
              </a:p>
              <a:p>
                <a:pPr>
                  <a:lnSpc>
                    <a:spcPts val="4000"/>
                  </a:lnSpc>
                  <a:buFont typeface="Arial" pitchFamily="34" charset="0"/>
                  <a:buChar char="•"/>
                  <a:defRPr/>
                </a:pPr>
                <a:r>
                  <a:rPr lang="en-US" altLang="zh-CN" sz="2400" dirty="0" smtClean="0">
                    <a:latin typeface="+mn-lt"/>
                  </a:rPr>
                  <a:t> We </a:t>
                </a:r>
                <a:r>
                  <a:rPr lang="en-US" altLang="zh-CN" sz="2400" dirty="0" smtClean="0">
                    <a:latin typeface="+mn-lt"/>
                  </a:rPr>
                  <a:t>could 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𝑋</m:t>
                        </m:r>
                      </m:e>
                      <m:sub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𝜇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/>
                      </a:rPr>
                      <m:t>  </m:t>
                    </m:r>
                  </m:oMath>
                </a14:m>
                <a:r>
                  <a:rPr lang="en-US" altLang="zh-CN" sz="2400" dirty="0" smtClean="0">
                    <a:latin typeface="+mn-lt"/>
                  </a:rPr>
                  <a:t>and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 dirty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400" i="0" dirty="0">
                            <a:latin typeface="Cambria Math"/>
                          </a:rPr>
                          <m:t>N</m:t>
                        </m:r>
                      </m:den>
                    </m:f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sz="2400" i="1" dirty="0" smtClean="0"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sz="24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(</m:t>
                            </m:r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𝜇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sz="2400" dirty="0" smtClean="0"/>
                  <a:t>,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/>
                      </a:rPr>
                      <m:t>𝑁</m:t>
                    </m:r>
                    <m:r>
                      <a:rPr lang="en-US" sz="2400" i="1" dirty="0" smtClean="0">
                        <a:latin typeface="Cambria Math"/>
                      </a:rPr>
                      <m:t>=</m:t>
                    </m:r>
                    <m:r>
                      <a:rPr lang="en-US" sz="2400" b="0" i="1" dirty="0" smtClean="0">
                        <a:latin typeface="Cambria Math"/>
                      </a:rPr>
                      <m:t>10</m:t>
                    </m:r>
                  </m:oMath>
                </a14:m>
                <a:endParaRPr lang="en-US" altLang="zh-CN" sz="2400" dirty="0" smtClean="0">
                  <a:latin typeface="+mn-lt"/>
                </a:endParaRPr>
              </a:p>
              <a:p>
                <a:pPr>
                  <a:lnSpc>
                    <a:spcPts val="4000"/>
                  </a:lnSpc>
                  <a:buFont typeface="Arial" pitchFamily="34" charset="0"/>
                  <a:buChar char="•"/>
                  <a:defRPr/>
                </a:pPr>
                <a:r>
                  <a:rPr lang="en-US" sz="2400" dirty="0" smtClean="0"/>
                  <a:t> But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 dirty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400" i="0" dirty="0">
                            <a:latin typeface="Cambria Math"/>
                          </a:rPr>
                          <m:t>N</m:t>
                        </m:r>
                      </m:den>
                    </m:f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sz="2400" i="1" dirty="0"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sz="24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(</m:t>
                            </m:r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</m:nary>
                    <m:r>
                      <a:rPr lang="en-US" sz="2400" b="0" i="1" smtClean="0">
                        <a:latin typeface="Cambria Math" panose="02040503050406030204" pitchFamily="18" charset="0"/>
                        <a:ea typeface="Cambria Math"/>
                      </a:rPr>
                      <m:t>)=0</m:t>
                    </m:r>
                  </m:oMath>
                </a14:m>
                <a:r>
                  <a:rPr lang="en-US" sz="2400" dirty="0"/>
                  <a:t>. </a:t>
                </a:r>
                <a:endParaRPr lang="en-US" sz="2400" dirty="0" smtClean="0"/>
              </a:p>
              <a:p>
                <a:pPr>
                  <a:lnSpc>
                    <a:spcPts val="4000"/>
                  </a:lnSpc>
                  <a:buFont typeface="Arial" pitchFamily="34" charset="0"/>
                  <a:buChar char="•"/>
                  <a:defRPr/>
                </a:pPr>
                <a:r>
                  <a:rPr lang="en-US" sz="2400" dirty="0" smtClean="0">
                    <a:latin typeface="+mn-lt"/>
                  </a:rPr>
                  <a:t> To </a:t>
                </a:r>
                <a:r>
                  <a:rPr lang="en-US" sz="2400" dirty="0">
                    <a:latin typeface="+mn-lt"/>
                  </a:rPr>
                  <a:t>avoid 0, we  use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 dirty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400" i="0" dirty="0">
                            <a:latin typeface="Cambria Math"/>
                          </a:rPr>
                          <m:t>N</m:t>
                        </m:r>
                      </m:den>
                    </m:f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sz="2400" i="1" dirty="0"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sz="2400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/>
                                    <a:ea typeface="Cambria Math"/>
                                  </a:rPr>
                                  <m:t>(</m:t>
                                </m:r>
                                <m:r>
                                  <a:rPr lang="en-US" sz="2400" i="1">
                                    <a:latin typeface="Cambria Math"/>
                                    <a:ea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/>
                                    <a:ea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𝜇</m:t>
                            </m:r>
                            <m:r>
                              <a:rPr lang="en-US" sz="2400" i="1" dirty="0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sz="2400" dirty="0">
                    <a:latin typeface="+mn-lt"/>
                  </a:rPr>
                  <a:t>; To have the same </a:t>
                </a:r>
                <a:r>
                  <a:rPr lang="en-US" sz="2400" dirty="0" smtClean="0">
                    <a:latin typeface="+mn-lt"/>
                  </a:rPr>
                  <a:t>unit  as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dirty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dirty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</m:oMath>
                </a14:m>
                <a:r>
                  <a:rPr lang="en-US" sz="2400" dirty="0" smtClean="0">
                    <a:latin typeface="+mn-lt"/>
                  </a:rPr>
                  <a:t>,</a:t>
                </a:r>
              </a:p>
              <a:p>
                <a:pPr marL="342900" indent="-342900">
                  <a:lnSpc>
                    <a:spcPts val="4000"/>
                  </a:lnSpc>
                  <a:buFont typeface="Arial" panose="020B0604020202020204" pitchFamily="34" charset="0"/>
                  <a:buChar char="•"/>
                  <a:defRPr/>
                </a:pPr>
                <a:endParaRPr lang="en-US" sz="2400" dirty="0" smtClean="0">
                  <a:latin typeface="+mn-lt"/>
                </a:endParaRPr>
              </a:p>
              <a:p>
                <a:pPr marL="342900" indent="-342900">
                  <a:lnSpc>
                    <a:spcPts val="4000"/>
                  </a:lnSpc>
                  <a:buFont typeface="Arial" panose="020B0604020202020204" pitchFamily="34" charset="0"/>
                  <a:buChar char="•"/>
                  <a:defRPr/>
                </a:pPr>
                <a:r>
                  <a:rPr lang="en-US" sz="2400" dirty="0" smtClean="0">
                    <a:latin typeface="+mn-lt"/>
                  </a:rPr>
                  <a:t>we </a:t>
                </a:r>
                <a:r>
                  <a:rPr lang="en-US" sz="2400" dirty="0">
                    <a:latin typeface="+mn-lt"/>
                  </a:rPr>
                  <a:t>use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 dirty="0">
                        <a:latin typeface="Cambria Math"/>
                        <a:ea typeface="Cambria Math"/>
                      </a:rPr>
                      <m:t>σ</m:t>
                    </m:r>
                    <m:r>
                      <a:rPr lang="en-US" sz="2400" i="1" dirty="0">
                        <a:latin typeface="Cambria Math"/>
                        <a:ea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i="1" dirty="0"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400" i="1" dirty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i="1" dirty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sz="2400" i="0" dirty="0">
                                <a:latin typeface="Cambria Math"/>
                              </a:rPr>
                              <m:t>N</m:t>
                            </m:r>
                          </m:den>
                        </m:f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sz="2400" i="1" dirty="0">
                                <a:latin typeface="Cambria Math"/>
                              </a:rPr>
                            </m:ctrlPr>
                          </m:naryPr>
                          <m:sub/>
                          <m:sup/>
                          <m:e>
                            <m:sSup>
                              <m:sSupPr>
                                <m:ctrlPr>
                                  <a:rPr lang="en-US" sz="2400" i="1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  <a:ea typeface="Cambria Math"/>
                                      </a:rPr>
                                      <m:t>(</m:t>
                                    </m:r>
                                    <m:r>
                                      <a:rPr lang="en-US" sz="2400" i="1">
                                        <a:latin typeface="Cambria Math"/>
                                        <a:ea typeface="Cambria Math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2400" i="1"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  <m:r>
                                  <a:rPr lang="en-US" sz="2400" i="1">
                                    <a:latin typeface="Cambria Math"/>
                                    <a:ea typeface="Cambria Math"/>
                                  </a:rPr>
                                  <m:t>𝜇</m:t>
                                </m:r>
                                <m:r>
                                  <a:rPr lang="en-US" sz="2400" i="1" dirty="0">
                                    <a:latin typeface="Cambria Math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e>
                    </m:rad>
                  </m:oMath>
                </a14:m>
                <a:r>
                  <a:rPr lang="en-US" sz="2400" dirty="0" smtClean="0"/>
                  <a:t>.</a:t>
                </a:r>
              </a:p>
              <a:p>
                <a:pPr>
                  <a:lnSpc>
                    <a:spcPts val="4000"/>
                  </a:lnSpc>
                  <a:buFont typeface="Arial" pitchFamily="34" charset="0"/>
                  <a:buChar char="•"/>
                  <a:defRPr/>
                </a:pPr>
                <a:r>
                  <a:rPr lang="en-US" sz="2400" dirty="0" smtClean="0">
                    <a:latin typeface="+mn-lt"/>
                  </a:rPr>
                  <a:t> We </a:t>
                </a:r>
                <a:r>
                  <a:rPr lang="en-US" sz="2400" dirty="0">
                    <a:latin typeface="+mn-lt"/>
                  </a:rPr>
                  <a:t>actually use Standard deviation: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dirty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sz="2400" dirty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i="1" dirty="0">
                            <a:latin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400" i="1" dirty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sz="2400" dirty="0">
                                <a:latin typeface="Cambria Math" panose="02040503050406030204" pitchFamily="18" charset="0"/>
                              </a:rPr>
                              <m:t>N</m:t>
                            </m:r>
                            <m:r>
                              <a:rPr lang="en-US" sz="2400" dirty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den>
                        </m:f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sz="2400" i="1" dirty="0">
                                <a:latin typeface="Cambria Math"/>
                              </a:rPr>
                            </m:ctrlPr>
                          </m:naryPr>
                          <m:sub/>
                          <m:sup/>
                          <m:e>
                            <m:sSup>
                              <m:sSup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240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sz="240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  <m:r>
                                  <a:rPr lang="en-US" sz="2400" dirty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e>
                    </m:rad>
                  </m:oMath>
                </a14:m>
                <a:r>
                  <a:rPr lang="en-US" sz="2400" dirty="0" smtClean="0"/>
                  <a:t>.</a:t>
                </a:r>
              </a:p>
              <a:p>
                <a:pPr>
                  <a:lnSpc>
                    <a:spcPts val="4000"/>
                  </a:lnSpc>
                  <a:buFont typeface="Arial" pitchFamily="34" charset="0"/>
                  <a:buChar char="•"/>
                  <a:defRPr/>
                </a:pPr>
                <a:r>
                  <a:rPr lang="en-US" altLang="zh-CN" sz="2400" dirty="0" smtClean="0">
                    <a:latin typeface="+mn-lt"/>
                  </a:rPr>
                  <a:t> Now </a:t>
                </a:r>
                <a:r>
                  <a:rPr lang="en-US" altLang="zh-CN" sz="2400" dirty="0">
                    <a:latin typeface="+mn-lt"/>
                  </a:rPr>
                  <a:t>we </a:t>
                </a:r>
                <a:r>
                  <a:rPr lang="en-US" altLang="zh-CN" sz="2400" dirty="0" smtClean="0">
                    <a:latin typeface="+mn-lt"/>
                  </a:rPr>
                  <a:t>have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 dirty="0">
                        <a:latin typeface="Cambria Math"/>
                        <a:ea typeface="Cambria Math"/>
                      </a:rPr>
                      <m:t>σ</m:t>
                    </m:r>
                    <m:r>
                      <a:rPr lang="en-US" sz="2400" i="1" dirty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/>
                      </a:rPr>
                      <m:t>6.17 </m:t>
                    </m:r>
                    <m:r>
                      <m:rPr>
                        <m:sty m:val="p"/>
                      </m:rPr>
                      <a:rPr lang="en-US" sz="2400" b="0" i="0" dirty="0" smtClean="0">
                        <a:latin typeface="Cambria Math" panose="02040503050406030204" pitchFamily="18" charset="0"/>
                        <a:ea typeface="Cambria Math"/>
                      </a:rPr>
                      <m:t>kN</m:t>
                    </m:r>
                  </m:oMath>
                </a14:m>
                <a:r>
                  <a:rPr lang="en-US" altLang="zh-CN" sz="2400" dirty="0">
                    <a:latin typeface="+mn-lt"/>
                  </a:rPr>
                  <a:t>, for </a:t>
                </a:r>
                <a14:m>
                  <m:oMath xmlns:m="http://schemas.openxmlformats.org/officeDocument/2006/math">
                    <m:r>
                      <a:rPr lang="el-GR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sz="2400" i="1" dirty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/>
                      </a:rPr>
                      <m:t>102.1 </m:t>
                    </m:r>
                    <m:r>
                      <m:rPr>
                        <m:sty m:val="p"/>
                      </m:rPr>
                      <a:rPr lang="en-US" sz="2400" b="0" i="0" dirty="0" smtClean="0">
                        <a:latin typeface="Cambria Math" panose="02040503050406030204" pitchFamily="18" charset="0"/>
                        <a:ea typeface="Cambria Math"/>
                      </a:rPr>
                      <m:t>kN</m:t>
                    </m:r>
                  </m:oMath>
                </a14:m>
                <a:r>
                  <a:rPr lang="en-US" altLang="zh-CN" sz="2400" dirty="0">
                    <a:latin typeface="+mn-lt"/>
                  </a:rPr>
                  <a:t>. (Use Excel)</a:t>
                </a:r>
                <a:endParaRPr lang="zh-CN" altLang="en-US" sz="2400" dirty="0">
                  <a:latin typeface="+mn-lt"/>
                </a:endParaRPr>
              </a:p>
            </p:txBody>
          </p:sp>
        </mc:Choice>
        <mc:Fallback>
          <p:sp>
            <p:nvSpPr>
              <p:cNvPr id="22" name="矩形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913" y="1349375"/>
                <a:ext cx="7902575" cy="4708981"/>
              </a:xfrm>
              <a:prstGeom prst="rect">
                <a:avLst/>
              </a:prstGeom>
              <a:blipFill rotWithShape="1">
                <a:blip r:embed="rId2"/>
                <a:stretch>
                  <a:fillRect l="-1002" r="-694" b="-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sz="4000" smtClean="0"/>
              <a:t>More about Standard Deviation (std)</a:t>
            </a:r>
          </a:p>
        </p:txBody>
      </p:sp>
      <p:sp>
        <p:nvSpPr>
          <p:cNvPr id="21507" name="Content Placeholder 2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US" altLang="zh-CN" dirty="0" smtClean="0"/>
              <a:t>It indicates how data spread around the mean.</a:t>
            </a:r>
          </a:p>
          <a:p>
            <a:pPr eaLnBrk="1" hangingPunct="1"/>
            <a:r>
              <a:rPr lang="en-US" altLang="zh-CN" dirty="0" smtClean="0"/>
              <a:t>It is always non-negative.</a:t>
            </a:r>
          </a:p>
          <a:p>
            <a:pPr eaLnBrk="1" hangingPunct="1"/>
            <a:r>
              <a:rPr lang="en-US" altLang="zh-CN" dirty="0" smtClean="0"/>
              <a:t>High </a:t>
            </a:r>
            <a:r>
              <a:rPr lang="en-US" altLang="zh-CN" dirty="0" err="1" smtClean="0"/>
              <a:t>std</a:t>
            </a:r>
            <a:r>
              <a:rPr lang="en-US" altLang="zh-CN" dirty="0" smtClean="0"/>
              <a:t> means</a:t>
            </a:r>
          </a:p>
          <a:p>
            <a:pPr lvl="1" eaLnBrk="1" hangingPunct="1"/>
            <a:r>
              <a:rPr lang="en-US" altLang="zh-CN" dirty="0" smtClean="0"/>
              <a:t>High dispersion</a:t>
            </a:r>
          </a:p>
          <a:p>
            <a:pPr lvl="1" eaLnBrk="1" hangingPunct="1"/>
            <a:r>
              <a:rPr lang="en-US" altLang="zh-CN" dirty="0" smtClean="0"/>
              <a:t>High uncertainty</a:t>
            </a:r>
          </a:p>
          <a:p>
            <a:pPr lvl="1" eaLnBrk="1" hangingPunct="1"/>
            <a:r>
              <a:rPr lang="en-US" altLang="zh-CN" dirty="0" smtClean="0"/>
              <a:t>High risk</a:t>
            </a:r>
          </a:p>
          <a:p>
            <a:pPr lvl="1" eaLnBrk="1" hangingPunct="1"/>
            <a:endParaRPr lang="en-US" altLang="zh-CN" dirty="0" smtClean="0"/>
          </a:p>
        </p:txBody>
      </p:sp>
      <p:sp>
        <p:nvSpPr>
          <p:cNvPr id="21508" name="Slide Number Placeholder 3"/>
          <p:cNvSpPr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fld id="{A8FB772B-F103-4F53-A175-4A7D810E856F}" type="slidenum">
              <a:rPr lang="en-US" altLang="en-US" sz="180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t>8</a:t>
            </a:fld>
            <a:endParaRPr lang="en-US" altLang="en-US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smtClean="0"/>
              <a:t>Probability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531" name="Content Placeholder 2"/>
              <p:cNvSpPr>
                <a:spLocks noGrp="1" noChangeArrowheads="1"/>
              </p:cNvSpPr>
              <p:nvPr>
                <p:ph idx="4294967295"/>
              </p:nvPr>
            </p:nvSpPr>
            <p:spPr>
              <a:xfrm>
                <a:off x="571500" y="1493838"/>
                <a:ext cx="5243513" cy="1466338"/>
              </a:xfrm>
            </p:spPr>
            <p:txBody>
              <a:bodyPr/>
              <a:lstStyle/>
              <a:p>
                <a:pPr eaLnBrk="1" hangingPunct="1">
                  <a:lnSpc>
                    <a:spcPct val="90000"/>
                  </a:lnSpc>
                </a:pPr>
                <a:r>
                  <a:rPr lang="en-US" altLang="zh-CN" sz="2400" dirty="0" smtClean="0"/>
                  <a:t>With more samples (</a:t>
                </a:r>
                <a:r>
                  <a:rPr lang="en-US" altLang="zh-CN" sz="2400" dirty="0" err="1" smtClean="0"/>
                  <a:t>eg</a:t>
                </a:r>
                <a:r>
                  <a:rPr lang="en-US" altLang="zh-CN" sz="2400" dirty="0" smtClean="0"/>
                  <a:t>. The number of samples=1000), we can draw a histogram of 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zh-CN" altLang="en-US" sz="2400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sub>
                        </m:s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altLang="zh-CN" sz="2400" b="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zh-CN" altLang="en-US" sz="24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sub>
                          <m:sup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100,</m:t>
                        </m:r>
                        <m:sSup>
                          <m:sSupPr>
                            <m:ctrlPr>
                              <a:rPr lang="en-US" altLang="zh-CN" sz="24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 panose="02040503050406030204" pitchFamily="18" charset="0"/>
                      </a:rPr>
                      <m:t>kN</m:t>
                    </m:r>
                  </m:oMath>
                </a14:m>
                <a:r>
                  <a:rPr lang="en-US" altLang="zh-CN" sz="2400" dirty="0" smtClean="0"/>
                  <a:t>.</a:t>
                </a:r>
              </a:p>
              <a:p>
                <a:pPr marL="0" indent="0" eaLnBrk="1" hangingPunct="1">
                  <a:lnSpc>
                    <a:spcPct val="90000"/>
                  </a:lnSpc>
                  <a:buNone/>
                </a:pPr>
                <a:endParaRPr lang="en-US" altLang="zh-CN" sz="2400" dirty="0" smtClean="0"/>
              </a:p>
              <a:p>
                <a:pPr eaLnBrk="1" hangingPunct="1">
                  <a:lnSpc>
                    <a:spcPct val="90000"/>
                  </a:lnSpc>
                </a:pPr>
                <a:endParaRPr lang="en-US" altLang="zh-CN" sz="2400" dirty="0" smtClean="0"/>
              </a:p>
            </p:txBody>
          </p:sp>
        </mc:Choice>
        <mc:Fallback xmlns="">
          <p:sp>
            <p:nvSpPr>
              <p:cNvPr id="22531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571500" y="1493838"/>
                <a:ext cx="5243513" cy="1466338"/>
              </a:xfrm>
              <a:blipFill rotWithShape="0">
                <a:blip r:embed="rId2"/>
                <a:stretch>
                  <a:fillRect l="-1628" t="-5809" b="-58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532" name="Slide Number Placeholder 3"/>
          <p:cNvSpPr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fld id="{28266C4C-5D15-42B4-AAB5-4B4949A7009B}" type="slidenum">
              <a:rPr lang="en-US" altLang="en-US" sz="180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t>9</a:t>
            </a:fld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23558" name="Content Placeholder 2"/>
          <p:cNvSpPr>
            <a:spLocks noChangeArrowheads="1"/>
          </p:cNvSpPr>
          <p:nvPr/>
        </p:nvSpPr>
        <p:spPr bwMode="auto">
          <a:xfrm>
            <a:off x="571500" y="2835275"/>
            <a:ext cx="5224463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altLang="en-US" sz="2400" dirty="0">
                <a:latin typeface="+mn-lt"/>
                <a:sym typeface="Calibri" pitchFamily="34" charset="0"/>
              </a:rPr>
              <a:t>If y-axis is frequency and the number of samples is infinity, we get a probability density function (PDF) 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/>
              <p:cNvSpPr>
                <a:spLocks noChangeArrowheads="1"/>
              </p:cNvSpPr>
              <p:nvPr/>
            </p:nvSpPr>
            <p:spPr bwMode="auto">
              <a:xfrm>
                <a:off x="590550" y="4200525"/>
                <a:ext cx="5530850" cy="12128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342900" indent="-342900" eaLnBrk="1" hangingPunct="1">
                  <a:spcBef>
                    <a:spcPct val="20000"/>
                  </a:spcBef>
                  <a:buFont typeface="Arial" pitchFamily="34" charset="0"/>
                  <a:buChar char="•"/>
                  <a:defRPr/>
                </a:pPr>
                <a:r>
                  <a:rPr lang="en-US" altLang="en-US" sz="2400" dirty="0" smtClean="0">
                    <a:latin typeface="+mn-lt"/>
                    <a:sym typeface="Calibri" pitchFamily="34" charset="0"/>
                  </a:rPr>
                  <a:t>The probability of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𝑎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sz="2400" i="1">
                        <a:latin typeface="Cambria Math"/>
                      </a:rPr>
                      <m:t>𝑋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𝑏</m:t>
                    </m:r>
                  </m:oMath>
                </a14:m>
                <a:r>
                  <a:rPr lang="en-US" altLang="en-US" sz="2400" dirty="0" smtClean="0">
                    <a:latin typeface="+mn-lt"/>
                    <a:sym typeface="Calibri" pitchFamily="34" charset="0"/>
                  </a:rPr>
                  <a:t>.</a:t>
                </a:r>
              </a:p>
              <a:p>
                <a:pPr eaLnBrk="1" hangingPunct="1">
                  <a:spcBef>
                    <a:spcPct val="2000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      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/>
                        </a:rPr>
                        <m:t>Pr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𝑎</m:t>
                          </m:r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≤</m:t>
                          </m:r>
                          <m:r>
                            <a:rPr lang="en-US" sz="2400" i="1">
                              <a:latin typeface="Cambria Math"/>
                            </a:rPr>
                            <m:t>𝑋</m:t>
                          </m:r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≤</m:t>
                          </m:r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𝑏</m:t>
                          </m:r>
                        </m:e>
                      </m:d>
                      <m:r>
                        <a:rPr lang="en-US" sz="2400" i="1"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ctrlPr>
                            <a:rPr lang="en-US" sz="2400" i="1"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latin typeface="Cambria Math"/>
                              <a:ea typeface="Cambria Math"/>
                            </a:rPr>
                            <m:t>𝑎</m:t>
                          </m:r>
                        </m:sub>
                        <m:sup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𝑏</m:t>
                          </m:r>
                        </m:sup>
                        <m:e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altLang="en-US" sz="2400" dirty="0">
                  <a:latin typeface="+mn-lt"/>
                  <a:sym typeface="Calibri" pitchFamily="34" charset="0"/>
                </a:endParaRPr>
              </a:p>
            </p:txBody>
          </p:sp>
        </mc:Choice>
        <mc:Fallback xmlns="">
          <p:sp>
            <p:nvSpPr>
              <p:cNvPr id="9" name="Content Placeholder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0550" y="4200525"/>
                <a:ext cx="5530850" cy="1212850"/>
              </a:xfrm>
              <a:prstGeom prst="rect">
                <a:avLst/>
              </a:prstGeom>
              <a:blipFill rotWithShape="0">
                <a:blip r:embed="rId3"/>
                <a:stretch>
                  <a:fillRect l="-1544" t="-4020" b="-201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538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738" y="1331913"/>
            <a:ext cx="3049587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9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8338" y="3729038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Theme">
      <a:majorFont>
        <a:latin typeface="Calibri"/>
        <a:ea typeface="SimSun"/>
        <a:cs typeface=""/>
      </a:majorFont>
      <a:minorFont>
        <a:latin typeface="Calibri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1699</TotalTime>
  <Pages>0</Pages>
  <Words>1393</Words>
  <Characters>0</Characters>
  <Application>Microsoft Office PowerPoint</Application>
  <DocSecurity>0</DocSecurity>
  <PresentationFormat>On-screen Show (4:3)</PresentationFormat>
  <Lines>0</Lines>
  <Paragraphs>120</Paragraphs>
  <Slides>18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Office Theme</vt:lpstr>
      <vt:lpstr>Equation</vt:lpstr>
      <vt:lpstr>Visio</vt:lpstr>
      <vt:lpstr>Uncertainty in Mechanics of Materials</vt:lpstr>
      <vt:lpstr>Outline</vt:lpstr>
      <vt:lpstr>Uncertainty in Mechanics of Materials</vt:lpstr>
      <vt:lpstr>Where Does Uncertainty Come From? </vt:lpstr>
      <vt:lpstr>Why Consider Uncertainty?</vt:lpstr>
      <vt:lpstr>How Do We Model Uncertainty?</vt:lpstr>
      <vt:lpstr>How Do We Measure the Dispersion?</vt:lpstr>
      <vt:lpstr>More about Standard Deviation (std)</vt:lpstr>
      <vt:lpstr>Probability Distribution</vt:lpstr>
      <vt:lpstr>Normal Distribution</vt:lpstr>
      <vt:lpstr> </vt:lpstr>
      <vt:lpstr>More Than One Random Variables</vt:lpstr>
      <vt:lpstr>Example</vt:lpstr>
      <vt:lpstr>Moment Diagram</vt:lpstr>
      <vt:lpstr>PowerPoint Presentation</vt:lpstr>
      <vt:lpstr>PowerPoint Presentation</vt:lpstr>
      <vt:lpstr>Conclusions</vt:lpstr>
      <vt:lpstr>Assignment </vt:lpstr>
    </vt:vector>
  </TitlesOfParts>
  <LinksUpToDate>false</LinksUpToDate>
  <CharactersWithSpaces>0</CharactersWithSpaces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Joann Stiritz</dc:creator>
  <cp:lastModifiedBy>xiaoping</cp:lastModifiedBy>
  <cp:revision>231</cp:revision>
  <cp:lastPrinted>2014-11-13T15:42:00Z</cp:lastPrinted>
  <dcterms:created xsi:type="dcterms:W3CDTF">2011-02-25T16:10:00Z</dcterms:created>
  <dcterms:modified xsi:type="dcterms:W3CDTF">2015-06-19T21:00:13Z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2052-9.1.0.4867</vt:lpwstr>
  </property>
</Properties>
</file>