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EE0E-4CBD-44D7-B269-7F96A088122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52C0-6992-4BAA-BBE6-548A637E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353"/>
            <a:ext cx="9143999" cy="1186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Deal with Uncertainty in Dynamics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699" y="1416051"/>
                <a:ext cx="4981575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is called cumulative distribution function (CDF)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99" y="1416051"/>
                <a:ext cx="4981575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76" y="1417638"/>
            <a:ext cx="4638124" cy="347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to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Excel</a:t>
            </a:r>
          </a:p>
          <a:p>
            <a:pPr lvl="1"/>
            <a:r>
              <a:rPr lang="en-US" dirty="0" smtClean="0"/>
              <a:t>NORMDIST(</a:t>
            </a:r>
            <a:r>
              <a:rPr lang="en-US" dirty="0" err="1" smtClean="0"/>
              <a:t>x,mean,std,cumulative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cumulative=true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785"/>
            <a:ext cx="8229600" cy="1143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8096" cy="4525963"/>
          </a:xfrm>
        </p:spPr>
        <p:txBody>
          <a:bodyPr/>
          <a:lstStyle/>
          <a:p>
            <a:r>
              <a:rPr lang="en-US" dirty="0" smtClean="0"/>
              <a:t>Average speeds (mph) of 20 drivers from S&amp;T to STL airport were recoded. </a:t>
            </a:r>
          </a:p>
          <a:p>
            <a:r>
              <a:rPr lang="en-US" dirty="0" smtClean="0"/>
              <a:t>The average speed is </a:t>
            </a:r>
            <a:r>
              <a:rPr lang="en-US" smtClean="0"/>
              <a:t>normally distributed.</a:t>
            </a:r>
            <a:endParaRPr lang="en-US" dirty="0" smtClean="0"/>
          </a:p>
          <a:p>
            <a:pPr lvl="1"/>
            <a:r>
              <a:rPr lang="en-US" dirty="0" smtClean="0"/>
              <a:t>Mean =? </a:t>
            </a:r>
            <a:r>
              <a:rPr lang="en-US" dirty="0" err="1" smtClean="0"/>
              <a:t>Std</a:t>
            </a:r>
            <a:r>
              <a:rPr lang="en-US" dirty="0" smtClean="0"/>
              <a:t> = ?</a:t>
            </a:r>
          </a:p>
          <a:p>
            <a:pPr lvl="1"/>
            <a:r>
              <a:rPr lang="en-US" dirty="0" smtClean="0"/>
              <a:t>What is the probability that a person gets to the airport in 2 </a:t>
            </a:r>
            <a:r>
              <a:rPr lang="en-US" dirty="0" err="1" smtClean="0"/>
              <a:t>hrs</a:t>
            </a:r>
            <a:r>
              <a:rPr lang="en-US" dirty="0" smtClean="0"/>
              <a:t> if d = 120 mile?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82454"/>
              </p:ext>
            </p:extLst>
          </p:nvPr>
        </p:nvGraphicFramePr>
        <p:xfrm>
          <a:off x="6801323" y="770720"/>
          <a:ext cx="1014308" cy="5413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951"/>
                <a:gridCol w="689357"/>
              </a:tblGrid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64.9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68.3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67.9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67.1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0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Excel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b="0" dirty="0" smtClean="0">
                    <a:latin typeface="Cambria Math"/>
                    <a:ea typeface="Cambria Math"/>
                  </a:rPr>
                  <a:t>average speed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65.</m:t>
                    </m:r>
                    <m:r>
                      <m:rPr>
                        <m:nor/>
                      </m:rPr>
                      <a:rPr lang="en-US" b="0" i="0" dirty="0" smtClean="0"/>
                      <m:t>3</m:t>
                    </m:r>
                  </m:oMath>
                </a14:m>
                <a:r>
                  <a:rPr lang="en-US" dirty="0" smtClean="0"/>
                  <a:t> mph </a:t>
                </a:r>
                <a:r>
                  <a:rPr lang="en-US" dirty="0"/>
                  <a:t>by </a:t>
                </a:r>
                <a:r>
                  <a:rPr lang="en-US" dirty="0" smtClean="0"/>
                  <a:t>AVERAGE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:r>
                  <a:rPr lang="en-US" dirty="0" smtClean="0"/>
                  <a:t>3.72 mph by STDEV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err="1" smtClean="0">
                    <a:latin typeface="Cambria Math"/>
                    <a:ea typeface="Cambria Math"/>
                  </a:rPr>
                  <a:t>hr</a:t>
                </a:r>
                <a:r>
                  <a:rPr lang="en-US" dirty="0" smtClean="0">
                    <a:latin typeface="Cambria Math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120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=60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mph</a:t>
                </a:r>
                <a:endParaRPr lang="en-US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≥60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60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m:rPr>
                        <m:nor/>
                      </m:rPr>
                      <a:rPr lang="en-US" dirty="0"/>
                      <m:t>NORMDIST</m:t>
                    </m:r>
                    <m:r>
                      <m:rPr>
                        <m:nor/>
                      </m:rPr>
                      <a:rPr lang="en-US" dirty="0"/>
                      <m:t>(60,65.3,3.72,</m:t>
                    </m:r>
                    <m:r>
                      <m:rPr>
                        <m:nor/>
                      </m:rPr>
                      <a:rPr lang="en-US" dirty="0"/>
                      <m:t>true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</m:oMath>
                </a14:m>
                <a:r>
                  <a:rPr lang="en-US" dirty="0" smtClean="0"/>
                  <a:t>0.92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Random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/>
                  </a:rPr>
                  <a:t> are independent</a:t>
                </a:r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are constants.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aseline="-250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+⋯+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50818"/>
                <a:ext cx="4600575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spool has a mass of m = 100 </a:t>
                </a:r>
                <a:r>
                  <a:rPr lang="en-US" sz="2400" dirty="0"/>
                  <a:t>kg and a radius of </a:t>
                </a:r>
                <a:r>
                  <a:rPr lang="en-US" sz="2400" dirty="0" smtClean="0"/>
                  <a:t>gyration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=0.3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. It is subjected to force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P=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1000 N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/>
                  <a:t>If the </a:t>
                </a:r>
                <a:r>
                  <a:rPr lang="en-US" sz="2400" dirty="0" smtClean="0"/>
                  <a:t>coefficient </a:t>
                </a:r>
                <a:r>
                  <a:rPr lang="en-US" sz="2400" dirty="0"/>
                  <a:t>of static </a:t>
                </a:r>
                <a:r>
                  <a:rPr lang="en-US" sz="2400" dirty="0" smtClean="0"/>
                  <a:t>friction </a:t>
                </a:r>
                <a:r>
                  <a:rPr lang="en-US" sz="2400" dirty="0"/>
                  <a:t>at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=0.15, </m:t>
                    </m:r>
                  </m:oMath>
                </a14:m>
                <a:r>
                  <a:rPr lang="en-US" sz="2400" dirty="0" smtClean="0"/>
                  <a:t>determine if the spool slips at point 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50818"/>
                <a:ext cx="4600575" cy="4525963"/>
              </a:xfrm>
              <a:blipFill rotWithShape="1">
                <a:blip r:embed="rId2"/>
                <a:stretch>
                  <a:fillRect l="-1722" t="-1078" r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FG17_25-07UNP95_96_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34" y="1600200"/>
            <a:ext cx="3493728" cy="16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74870" y="2832935"/>
                <a:ext cx="8871995" cy="3377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sz="2400" dirty="0" smtClean="0"/>
                  <a:t>         Assume no slipping: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       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                           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𝐺𝑥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 :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                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 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                          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 :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𝑚𝑔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(3)   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                          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𝑃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𝑔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 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0.25 m,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=0.4 m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0" y="2832935"/>
                <a:ext cx="8871995" cy="33773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Canvas 10"/>
          <p:cNvGrpSpPr>
            <a:grpSpLocks noChangeAspect="1"/>
          </p:cNvGrpSpPr>
          <p:nvPr/>
        </p:nvGrpSpPr>
        <p:grpSpPr>
          <a:xfrm>
            <a:off x="2283877" y="848647"/>
            <a:ext cx="4366070" cy="2188401"/>
            <a:chOff x="0" y="0"/>
            <a:chExt cx="3358515" cy="168338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358515" cy="1683385"/>
            </a:xfrm>
            <a:prstGeom prst="rect">
              <a:avLst/>
            </a:prstGeom>
          </p:spPr>
        </p:sp>
        <p:cxnSp>
          <p:nvCxnSpPr>
            <p:cNvPr id="8" name="Straight Connector 7"/>
            <p:cNvCxnSpPr/>
            <p:nvPr/>
          </p:nvCxnSpPr>
          <p:spPr>
            <a:xfrm>
              <a:off x="1885530" y="1179052"/>
              <a:ext cx="12266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88900" dist="38100" dir="6000000" sx="99000" sy="99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68499" y="714567"/>
              <a:ext cx="662619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oval"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30"/>
            <p:cNvSpPr txBox="1"/>
            <p:nvPr/>
          </p:nvSpPr>
          <p:spPr>
            <a:xfrm flipH="1">
              <a:off x="3155080" y="613554"/>
              <a:ext cx="80010" cy="2089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  <a:cs typeface="Times New Roman"/>
                </a:rPr>
                <a:t>a</a:t>
              </a:r>
              <a:endParaRPr lang="en-US" sz="1100">
                <a:effectLst/>
                <a:ea typeface="宋体"/>
                <a:cs typeface="Times New Roman"/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180545" y="258613"/>
              <a:ext cx="914400" cy="914400"/>
            </a:xfrm>
            <a:prstGeom prst="donut">
              <a:avLst>
                <a:gd name="adj" fmla="val 1538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宋体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37055" y="167512"/>
              <a:ext cx="0" cy="5521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16100" y="1179001"/>
              <a:ext cx="478790" cy="190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125" y="1181541"/>
              <a:ext cx="12261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88900" dist="38100" dir="6000000" sx="99000" sy="99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7054" y="396534"/>
              <a:ext cx="6838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37055" y="1181541"/>
              <a:ext cx="0" cy="2990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2"/>
            <p:cNvSpPr txBox="1"/>
            <p:nvPr/>
          </p:nvSpPr>
          <p:spPr>
            <a:xfrm flipH="1">
              <a:off x="486951" y="1278061"/>
              <a:ext cx="100866" cy="2025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N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19" name="Text Box 23"/>
            <p:cNvSpPr txBox="1"/>
            <p:nvPr/>
          </p:nvSpPr>
          <p:spPr>
            <a:xfrm flipH="1">
              <a:off x="830730" y="1218715"/>
              <a:ext cx="155575" cy="2025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F</a:t>
              </a:r>
              <a:r>
                <a:rPr lang="en-US" sz="1100" i="1" baseline="-25000">
                  <a:effectLst/>
                  <a:latin typeface="Cambria"/>
                  <a:ea typeface="宋体"/>
                </a:rPr>
                <a:t>f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338095" y="911031"/>
              <a:ext cx="0" cy="2755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338095" y="1173921"/>
              <a:ext cx="274955" cy="57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28"/>
            <p:cNvSpPr txBox="1"/>
            <p:nvPr/>
          </p:nvSpPr>
          <p:spPr>
            <a:xfrm flipH="1">
              <a:off x="1613050" y="1129471"/>
              <a:ext cx="73025" cy="1536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x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23" name="Text Box 30"/>
            <p:cNvSpPr txBox="1"/>
            <p:nvPr/>
          </p:nvSpPr>
          <p:spPr>
            <a:xfrm flipH="1">
              <a:off x="1320949" y="296986"/>
              <a:ext cx="86995" cy="1873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P    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24" name="Text Box 32"/>
            <p:cNvSpPr txBox="1"/>
            <p:nvPr/>
          </p:nvSpPr>
          <p:spPr>
            <a:xfrm flipH="1">
              <a:off x="499552" y="524147"/>
              <a:ext cx="88265" cy="15112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G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14453" y="264652"/>
              <a:ext cx="9144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Arc 47"/>
            <p:cNvSpPr/>
            <p:nvPr/>
          </p:nvSpPr>
          <p:spPr>
            <a:xfrm rot="321711">
              <a:off x="2213203" y="194945"/>
              <a:ext cx="609286" cy="473109"/>
            </a:xfrm>
            <a:custGeom>
              <a:avLst/>
              <a:gdLst>
                <a:gd name="connsiteX0" fmla="*/ 262508 w 1055077"/>
                <a:gd name="connsiteY0" fmla="*/ 64039 h 946218"/>
                <a:gd name="connsiteX1" fmla="*/ 786195 w 1055077"/>
                <a:gd name="connsiteY1" fmla="*/ 60771 h 946218"/>
                <a:gd name="connsiteX2" fmla="*/ 527539 w 1055077"/>
                <a:gd name="connsiteY2" fmla="*/ 473109 h 946218"/>
                <a:gd name="connsiteX3" fmla="*/ 262508 w 1055077"/>
                <a:gd name="connsiteY3" fmla="*/ 64039 h 946218"/>
                <a:gd name="connsiteX0" fmla="*/ 262508 w 1055077"/>
                <a:gd name="connsiteY0" fmla="*/ 64039 h 946218"/>
                <a:gd name="connsiteX1" fmla="*/ 786195 w 1055077"/>
                <a:gd name="connsiteY1" fmla="*/ 60771 h 946218"/>
                <a:gd name="connsiteX0" fmla="*/ 0 w 560001"/>
                <a:gd name="connsiteY0" fmla="*/ 64039 h 473109"/>
                <a:gd name="connsiteX1" fmla="*/ 523687 w 560001"/>
                <a:gd name="connsiteY1" fmla="*/ 60771 h 473109"/>
                <a:gd name="connsiteX2" fmla="*/ 265031 w 560001"/>
                <a:gd name="connsiteY2" fmla="*/ 473109 h 473109"/>
                <a:gd name="connsiteX3" fmla="*/ 0 w 560001"/>
                <a:gd name="connsiteY3" fmla="*/ 64039 h 473109"/>
                <a:gd name="connsiteX0" fmla="*/ 0 w 560001"/>
                <a:gd name="connsiteY0" fmla="*/ 64039 h 473109"/>
                <a:gd name="connsiteX1" fmla="*/ 523687 w 560001"/>
                <a:gd name="connsiteY1" fmla="*/ 60771 h 473109"/>
                <a:gd name="connsiteX2" fmla="*/ 514732 w 560001"/>
                <a:gd name="connsiteY2" fmla="*/ 63305 h 47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001" h="473109" stroke="0" extrusionOk="0">
                  <a:moveTo>
                    <a:pt x="0" y="64039"/>
                  </a:moveTo>
                  <a:cubicBezTo>
                    <a:pt x="161593" y="-20165"/>
                    <a:pt x="360803" y="-21408"/>
                    <a:pt x="523687" y="60771"/>
                  </a:cubicBezTo>
                  <a:lnTo>
                    <a:pt x="265031" y="473109"/>
                  </a:lnTo>
                  <a:lnTo>
                    <a:pt x="0" y="64039"/>
                  </a:lnTo>
                  <a:close/>
                </a:path>
                <a:path w="560001" h="473109" fill="none">
                  <a:moveTo>
                    <a:pt x="0" y="64039"/>
                  </a:moveTo>
                  <a:cubicBezTo>
                    <a:pt x="161593" y="-20165"/>
                    <a:pt x="360803" y="-21408"/>
                    <a:pt x="523687" y="60771"/>
                  </a:cubicBezTo>
                  <a:cubicBezTo>
                    <a:pt x="609476" y="60649"/>
                    <a:pt x="516598" y="62777"/>
                    <a:pt x="514732" y="63305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Text Box 48"/>
            <p:cNvSpPr txBox="1"/>
            <p:nvPr/>
          </p:nvSpPr>
          <p:spPr>
            <a:xfrm flipH="1">
              <a:off x="2813667" y="188010"/>
              <a:ext cx="88849" cy="19342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Cambria"/>
                  <a:ea typeface="宋体"/>
                  <a:cs typeface="Times New Roman"/>
                  <a:sym typeface="Symbol"/>
                </a:rPr>
                <a:t></a:t>
              </a:r>
              <a:r>
                <a:rPr lang="en-US" sz="1100" b="1">
                  <a:effectLst/>
                  <a:latin typeface="Cambria"/>
                  <a:ea typeface="宋体"/>
                  <a:cs typeface="Times New Roman"/>
                </a:rPr>
                <a:t> </a:t>
              </a:r>
              <a:endParaRPr lang="en-US" sz="1100">
                <a:effectLst/>
                <a:ea typeface="宋体"/>
                <a:cs typeface="Times New Roman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37054" y="746589"/>
              <a:ext cx="0" cy="24037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oval" w="sm" len="sm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32"/>
            <p:cNvSpPr txBox="1"/>
            <p:nvPr/>
          </p:nvSpPr>
          <p:spPr>
            <a:xfrm flipH="1">
              <a:off x="2356758" y="524147"/>
              <a:ext cx="88265" cy="15112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G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30" name="Text Box 32"/>
            <p:cNvSpPr txBox="1"/>
            <p:nvPr/>
          </p:nvSpPr>
          <p:spPr>
            <a:xfrm flipH="1">
              <a:off x="509077" y="1495697"/>
              <a:ext cx="259715" cy="1511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mbria"/>
                  <a:ea typeface="宋体"/>
                </a:rPr>
                <a:t>FBD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31" name="Text Box 32"/>
            <p:cNvSpPr txBox="1"/>
            <p:nvPr/>
          </p:nvSpPr>
          <p:spPr>
            <a:xfrm flipH="1">
              <a:off x="2401208" y="1480881"/>
              <a:ext cx="257175" cy="1511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6985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mbria"/>
                  <a:ea typeface="宋体"/>
                </a:rPr>
                <a:t>KD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32" name="Text Box 28"/>
            <p:cNvSpPr txBox="1"/>
            <p:nvPr/>
          </p:nvSpPr>
          <p:spPr>
            <a:xfrm flipH="1">
              <a:off x="1220770" y="873482"/>
              <a:ext cx="72390" cy="1536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y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33" name="Text Box 30"/>
            <p:cNvSpPr txBox="1"/>
            <p:nvPr/>
          </p:nvSpPr>
          <p:spPr>
            <a:xfrm flipH="1">
              <a:off x="707519" y="46946"/>
              <a:ext cx="191135" cy="18669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i="1">
                  <a:effectLst/>
                  <a:latin typeface="Cambria"/>
                  <a:ea typeface="宋体"/>
                </a:rPr>
                <a:t>mg    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7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86740"/>
                <a:ext cx="8229600" cy="553942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ts val="4500"/>
                  </a:lnSpc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    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Solving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—(4):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 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)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=1000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0.4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0.4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0.25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0.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0.4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40.0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=0.04; we’ll use it later)</a:t>
                </a:r>
              </a:p>
              <a:p>
                <a:pPr marL="0" indent="0">
                  <a:lnSpc>
                    <a:spcPts val="45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N=981.0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marL="0" indent="0">
                  <a:lnSpc>
                    <a:spcPts val="4500"/>
                  </a:lnSpc>
                  <a:spcBef>
                    <a:spcPts val="0"/>
                  </a:spcBef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=0.15(981.0)=147.15 N</a:t>
                </a:r>
              </a:p>
              <a:p>
                <a:pPr marL="0" indent="0">
                  <a:lnSpc>
                    <a:spcPts val="4500"/>
                  </a:lnSpc>
                  <a:spcBef>
                    <a:spcPts val="0"/>
                  </a:spcBef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981;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we’ll use it later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ts val="45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  <a:sym typeface="Symbol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=40.0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 </a:t>
                </a:r>
                <a:r>
                  <a:rPr lang="en-US" sz="24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maxF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=147.15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marL="0" indent="0">
                  <a:lnSpc>
                    <a:spcPts val="45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      The assumption is OK, and the spool will not slip.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86740"/>
                <a:ext cx="8229600" cy="553942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Consider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implified Arabic Fixed"/>
                    <a:sym typeface="Symbol"/>
                  </a:rPr>
                  <a:t>N(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implified Arabic Fixed"/>
                    <a:sym typeface="Symbol"/>
                  </a:rPr>
                  <a:t>)=N(0.15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Simplified Arabic Fixed"/>
                    <a:sym typeface="Symbo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Simplified Arabic Fixed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implified Arabic Fixed"/>
                            <a:sym typeface="Symbol"/>
                          </a:rPr>
                          <m:t>0.03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implified Arabic Fixed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implified Arabic Fixed"/>
                    <a:sym typeface="Symbol"/>
                  </a:rPr>
                  <a:t>N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Simplified Arabic Fixed"/>
                    <a:sym typeface="Symbo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Simplified Arabic Fixed"/>
                    <a:sym typeface="Symbol"/>
                  </a:rPr>
                  <a:t>)=N(1000,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Simplified Arabic Fixed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implified Arabic Fixed"/>
                            <a:sym typeface="Symbol"/>
                          </a:rPr>
                          <m:t>140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implified Arabic Fixed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probability that the spool will slip ?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47700"/>
                <a:ext cx="8229600" cy="59893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Let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If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&lt;0, the spool will slip.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Cambria Math" panose="02040503050406030204" pitchFamily="18" charset="0"/>
                                <a:sym typeface="Symbol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Cambria Math" panose="02040503050406030204" pitchFamily="18" charset="0"/>
                                <a:sym typeface="Symbol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147.15−40=107.15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981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0.03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(−0.04)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140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=29.9581 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{Slipping}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{Y&lt;0}=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F(0, 107.15, 29.9581, True)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=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1.74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(Use Excel)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47700"/>
                <a:ext cx="8229600" cy="59893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195233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in dynamics</a:t>
            </a:r>
          </a:p>
          <a:p>
            <a:r>
              <a:rPr lang="en-US" dirty="0" smtClean="0"/>
              <a:t>Why consider uncertainty</a:t>
            </a:r>
          </a:p>
          <a:p>
            <a:r>
              <a:rPr lang="en-US" dirty="0" smtClean="0"/>
              <a:t>Basics </a:t>
            </a:r>
            <a:r>
              <a:rPr lang="en-US" dirty="0"/>
              <a:t>of uncertainty</a:t>
            </a:r>
            <a:endParaRPr lang="en-US" dirty="0" smtClean="0"/>
          </a:p>
          <a:p>
            <a:r>
              <a:rPr lang="en-US" dirty="0" smtClean="0"/>
              <a:t>Uncertainty analysis in dynamics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Engine Robust Design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6200" y="2509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10109"/>
              </p:ext>
            </p:extLst>
          </p:nvPr>
        </p:nvGraphicFramePr>
        <p:xfrm>
          <a:off x="639763" y="1752600"/>
          <a:ext cx="53181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396800" imgH="164880" progId="Equation.DSMT4">
                  <p:embed/>
                </p:oleObj>
              </mc:Choice>
              <mc:Fallback>
                <p:oleObj name="Equation" r:id="rId3" imgW="1396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752600"/>
                        <a:ext cx="53181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PistonF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2633662"/>
            <a:ext cx="2557463" cy="166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inpu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46843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CBE2C09-443E-4A24-974B-098ECE333F38}" type="slidenum">
              <a:rPr lang="en-US" altLang="en-US" sz="1400" smtClean="0">
                <a:latin typeface="Arial" pitchFamily="34" charset="0"/>
              </a:rPr>
              <a:pPr/>
              <a:t>20</a:t>
            </a:fld>
            <a:endParaRPr lang="en-US" altLang="en-US" sz="1400" dirty="0" smtClean="0">
              <a:latin typeface="Arial" pitchFamily="34" charset="0"/>
            </a:endParaRPr>
          </a:p>
        </p:txBody>
      </p:sp>
      <p:pic>
        <p:nvPicPr>
          <p:cNvPr id="13" name="Picture 10" descr="C:\My Documents\New V6\Piston Slap\Analytical DOE II - Z score\piston motion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281237"/>
            <a:ext cx="2343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black">
          <a:xfrm>
            <a:off x="452437" y="4095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Result Analysis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sz="quarter" idx="1"/>
          </p:nvPr>
        </p:nvSpPr>
        <p:spPr bwMode="black">
          <a:xfrm>
            <a:off x="600075" y="1347788"/>
            <a:ext cx="8001000" cy="14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宋体" pitchFamily="2" charset="-122"/>
              </a:rPr>
              <a:t>The mean noise reduced by 0.5%.</a:t>
            </a:r>
          </a:p>
          <a:p>
            <a:pPr eaLnBrk="1" hangingPunct="1"/>
            <a:r>
              <a:rPr lang="en-US" altLang="en-US" dirty="0" smtClean="0">
                <a:ea typeface="宋体" pitchFamily="2" charset="-122"/>
              </a:rPr>
              <a:t>The standard deviation reduced by 62.5%.</a:t>
            </a:r>
          </a:p>
          <a:p>
            <a:pPr eaLnBrk="1" hangingPunct="1"/>
            <a:endParaRPr lang="en-US" altLang="en-US" dirty="0" smtClean="0">
              <a:ea typeface="宋体" pitchFamily="2" charset="-122"/>
            </a:endParaRPr>
          </a:p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536825"/>
            <a:ext cx="557847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CBE2C09-443E-4A24-974B-098ECE333F38}" type="slidenum">
              <a:rPr lang="en-US" altLang="en-US" sz="1400" smtClean="0">
                <a:latin typeface="Arial" pitchFamily="34" charset="0"/>
              </a:rPr>
              <a:pPr/>
              <a:t>21</a:t>
            </a:fld>
            <a:endParaRPr lang="en-US" altLang="en-US" sz="1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Blackboard.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</a:t>
            </a:r>
            <a:r>
              <a:rPr lang="en-US" dirty="0"/>
              <a:t>in </a:t>
            </a:r>
            <a:r>
              <a:rPr lang="en-US" dirty="0" smtClean="0"/>
              <a:t>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const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rad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We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ft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=13.86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ft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b="0" i="0" baseline="30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Everything is modeled perfectly.</a:t>
                </a:r>
              </a:p>
              <a:p>
                <a:r>
                  <a:rPr lang="en-US" dirty="0" smtClean="0"/>
                  <a:t>In reality,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US" dirty="0" smtClean="0"/>
                  <a:t> are all random.</a:t>
                </a:r>
              </a:p>
              <a:p>
                <a:r>
                  <a:rPr lang="en-US" dirty="0" smtClean="0"/>
                  <a:t>So are the solutions.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will fluctuate around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4 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ft</m:t>
                    </m:r>
                    <m:r>
                      <a:rPr lang="en-US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80" y="4442210"/>
            <a:ext cx="3250198" cy="19744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Uncertainty Come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 impression</a:t>
            </a:r>
          </a:p>
          <a:p>
            <a:pPr lvl="1"/>
            <a:r>
              <a:rPr lang="en-US" dirty="0" smtClean="0"/>
              <a:t>Dimensions of a mechanism</a:t>
            </a:r>
          </a:p>
          <a:p>
            <a:pPr lvl="1"/>
            <a:r>
              <a:rPr lang="en-US" dirty="0" smtClean="0"/>
              <a:t>Material properties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Loading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Different users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Consider Uncertainty?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the true solution.</a:t>
            </a:r>
          </a:p>
          <a:p>
            <a:r>
              <a:rPr lang="en-US" dirty="0" smtClean="0"/>
              <a:t>We know the effect of uncertainty.</a:t>
            </a:r>
          </a:p>
          <a:p>
            <a:r>
              <a:rPr lang="en-US" dirty="0" smtClean="0"/>
              <a:t>We can make more reliable decisions.</a:t>
            </a:r>
          </a:p>
          <a:p>
            <a:pPr lvl="1"/>
            <a:r>
              <a:rPr lang="en-US" dirty="0" smtClean="0"/>
              <a:t>If we know uncertainty in the traffic to the airport, we can better plan our trip and have lower chance of missing flights.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1598" y="1350818"/>
                <a:ext cx="8592336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 smtClean="0"/>
                  <a:t> ten times, we get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(2.17, 1.82, 2.0, 1.89, 2.06,  1.88, 2.10, 2.15)</m:t>
                    </m:r>
                  </m:oMath>
                </a14:m>
                <a:r>
                  <a:rPr lang="en-US" dirty="0" smtClean="0"/>
                  <a:t> rad/s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How do we use the samples?</a:t>
                </a:r>
              </a:p>
              <a:p>
                <a:r>
                  <a:rPr lang="en-US" dirty="0" smtClean="0"/>
                  <a:t>Average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2.17</m:t>
                    </m:r>
                    <m:r>
                      <m:rPr>
                        <m:nor/>
                      </m:rPr>
                      <a:rPr lang="en-US" b="0" i="0" dirty="0" smtClean="0"/>
                      <m:t>+</m:t>
                    </m:r>
                    <m:r>
                      <m:rPr>
                        <m:nor/>
                      </m:rPr>
                      <a:rPr lang="en-US" dirty="0"/>
                      <m:t>1.82</m:t>
                    </m:r>
                    <m:r>
                      <m:rPr>
                        <m:nor/>
                      </m:rPr>
                      <a:rPr lang="en-US" b="0" i="0" dirty="0" smtClean="0"/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…+</m:t>
                    </m:r>
                    <m:r>
                      <m:rPr>
                        <m:nor/>
                      </m:rPr>
                      <a:rPr lang="en-US" dirty="0"/>
                      <m:t>2.10</m:t>
                    </m:r>
                    <m:r>
                      <m:rPr>
                        <m:nor/>
                      </m:rPr>
                      <a:rPr lang="en-US" b="0" i="0" dirty="0" smtClean="0"/>
                      <m:t>+ </m:t>
                    </m:r>
                    <m:r>
                      <m:rPr>
                        <m:nor/>
                      </m:rPr>
                      <a:rPr lang="en-US" dirty="0"/>
                      <m:t>2.15</m:t>
                    </m:r>
                    <m:r>
                      <m:rPr>
                        <m:nor/>
                      </m:rPr>
                      <a:rPr lang="en-US" b="0" i="0" dirty="0" smtClean="0"/>
                      <m:t>)=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=2.04</m:t>
                        </m:r>
                      </m:e>
                    </m:nary>
                  </m:oMath>
                </a14:m>
                <a:r>
                  <a:rPr lang="en-US" dirty="0" smtClean="0"/>
                  <a:t>  rad/s (use Excel)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598" y="1350818"/>
                <a:ext cx="8592336" cy="4525963"/>
              </a:xfrm>
              <a:blipFill rotWithShape="1">
                <a:blip r:embed="rId2"/>
                <a:stretch>
                  <a:fillRect l="-163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2" y="2407419"/>
            <a:ext cx="3250198" cy="1974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Uncertainty?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Measure the Dispersion?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9610" y="1313033"/>
                <a:ext cx="8626343" cy="4525963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(2.17, 1.82, 2.0, 1.89, 2.06,  1.88, 2.10, 2.15)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could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nary>
                  </m:oMath>
                </a14:m>
                <a:r>
                  <a:rPr lang="en-US" dirty="0" smtClean="0"/>
                  <a:t> 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)=0. </a:t>
                </a:r>
              </a:p>
              <a:p>
                <a:r>
                  <a:rPr lang="en-US" dirty="0" smtClean="0"/>
                  <a:t>To avoid 0, we 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; to have the same unit as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, we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We actually use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Standard deviation: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 smtClean="0"/>
                  <a:t>.</a:t>
                </a:r>
                <a:endParaRPr lang="en-US" b="0" dirty="0" smtClean="0"/>
              </a:p>
              <a:p>
                <a:r>
                  <a:rPr lang="en-US" dirty="0" smtClean="0">
                    <a:ea typeface="Cambria Math"/>
                  </a:rPr>
                  <a:t>Now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0.16 </a:t>
                </a:r>
                <a:r>
                  <a:rPr lang="en-US" dirty="0"/>
                  <a:t>rad/s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=2.04</m:t>
                    </m:r>
                  </m:oMath>
                </a14:m>
                <a:r>
                  <a:rPr lang="en-US" dirty="0" smtClean="0"/>
                  <a:t> rad/s. (Use Excel)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610" y="1313033"/>
                <a:ext cx="8626343" cy="4525963"/>
              </a:xfrm>
              <a:blipFill rotWithShape="1">
                <a:blip r:embed="rId2"/>
                <a:stretch>
                  <a:fillRect l="-1060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about Standard Deviation (</a:t>
            </a:r>
            <a:r>
              <a:rPr lang="en-US" dirty="0" err="1" smtClean="0"/>
              <a:t>std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indicates how data spread around the mean.</a:t>
            </a:r>
          </a:p>
          <a:p>
            <a:r>
              <a:rPr lang="en-US" dirty="0" smtClean="0"/>
              <a:t>It is always non-negative.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std</a:t>
            </a:r>
            <a:r>
              <a:rPr lang="en-US" dirty="0" smtClean="0"/>
              <a:t> means</a:t>
            </a:r>
          </a:p>
          <a:p>
            <a:pPr lvl="1"/>
            <a:r>
              <a:rPr lang="en-US" dirty="0" smtClean="0"/>
              <a:t>High dispersion</a:t>
            </a:r>
          </a:p>
          <a:p>
            <a:pPr lvl="1"/>
            <a:r>
              <a:rPr lang="en-US" dirty="0" smtClean="0"/>
              <a:t>High uncertainty</a:t>
            </a:r>
          </a:p>
          <a:p>
            <a:pPr lvl="1"/>
            <a:r>
              <a:rPr lang="en-US" dirty="0" smtClean="0"/>
              <a:t>High risk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14" y="1494403"/>
            <a:ext cx="5224423" cy="764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more samples, we can draw a histogram.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4" y="1130656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1814" y="2836182"/>
                <a:ext cx="5224422" cy="1211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smtClean="0"/>
                  <a:t>If y-axis is frequency and the number of samples is infinity, we get a probability density function (PDF)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𝑓</m:t>
                    </m:r>
                    <m:r>
                      <a:rPr lang="en-US" sz="2700" b="0" i="1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. </a:t>
                </a:r>
                <a:endParaRPr lang="en-US" sz="27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4" y="2836182"/>
                <a:ext cx="5224422" cy="1211786"/>
              </a:xfrm>
              <a:prstGeom prst="rect">
                <a:avLst/>
              </a:prstGeom>
              <a:blipFill rotWithShape="1">
                <a:blip r:embed="rId3"/>
                <a:stretch>
                  <a:fillRect l="-1984" t="-4020" r="-1634" b="-5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48" y="3442075"/>
            <a:ext cx="2840812" cy="21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71814" y="4552464"/>
                <a:ext cx="5224423" cy="1258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smtClean="0"/>
                  <a:t>The probability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𝑎</m:t>
                    </m:r>
                    <m:r>
                      <a:rPr lang="en-US" sz="27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latin typeface="Cambria Math"/>
                      </a:rPr>
                      <m:t>𝑋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7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700" b="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𝑎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</a:rPr>
                          <m:t>𝑋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7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27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7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4" y="4552464"/>
                <a:ext cx="5224423" cy="1258888"/>
              </a:xfrm>
              <a:prstGeom prst="rect">
                <a:avLst/>
              </a:prstGeom>
              <a:blipFill rotWithShape="1">
                <a:blip r:embed="rId5"/>
                <a:stretch>
                  <a:fillRect l="-1984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1309</Words>
  <Application>Microsoft Office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Deal with Uncertainty in Dynamics</vt:lpstr>
      <vt:lpstr>Outline</vt:lpstr>
      <vt:lpstr>Uncertainty in Dynamics</vt:lpstr>
      <vt:lpstr>Where Does Uncertainty Come From? </vt:lpstr>
      <vt:lpstr>Why Consider Uncertainty?</vt:lpstr>
      <vt:lpstr>How Do We Model Uncertainty?</vt:lpstr>
      <vt:lpstr>How Do We Measure the Dispersion?</vt:lpstr>
      <vt:lpstr>More about Standard Deviation (std)</vt:lpstr>
      <vt:lpstr>Probability Distribution</vt:lpstr>
      <vt:lpstr>Normal Distribution</vt:lpstr>
      <vt:lpstr>How to Calculate F(x)?</vt:lpstr>
      <vt:lpstr>Example 1</vt:lpstr>
      <vt:lpstr>Solution: Use Excel</vt:lpstr>
      <vt:lpstr>More Than One Random Variables</vt:lpstr>
      <vt:lpstr>Example 2</vt:lpstr>
      <vt:lpstr>PowerPoint Presentation</vt:lpstr>
      <vt:lpstr>PowerPoint Presentation</vt:lpstr>
      <vt:lpstr>When Consider Uncertainty</vt:lpstr>
      <vt:lpstr>PowerPoint Presentation</vt:lpstr>
      <vt:lpstr>Engine Robust Design</vt:lpstr>
      <vt:lpstr>Result Analysis</vt:lpstr>
      <vt:lpstr>Assignment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xiaoping</cp:lastModifiedBy>
  <cp:revision>134</cp:revision>
  <cp:lastPrinted>2013-11-08T20:24:46Z</cp:lastPrinted>
  <dcterms:created xsi:type="dcterms:W3CDTF">2011-02-25T16:10:15Z</dcterms:created>
  <dcterms:modified xsi:type="dcterms:W3CDTF">2013-11-27T15:31:37Z</dcterms:modified>
</cp:coreProperties>
</file>