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7" r:id="rId10"/>
    <p:sldId id="268" r:id="rId11"/>
    <p:sldId id="278" r:id="rId12"/>
    <p:sldId id="279" r:id="rId13"/>
    <p:sldId id="280" r:id="rId14"/>
    <p:sldId id="281" r:id="rId15"/>
    <p:sldId id="282" r:id="rId16"/>
    <p:sldId id="283" r:id="rId17"/>
    <p:sldId id="293" r:id="rId18"/>
    <p:sldId id="288" r:id="rId19"/>
    <p:sldId id="289" r:id="rId20"/>
    <p:sldId id="290" r:id="rId21"/>
    <p:sldId id="284" r:id="rId22"/>
    <p:sldId id="286" r:id="rId23"/>
    <p:sldId id="287" r:id="rId24"/>
    <p:sldId id="276" r:id="rId25"/>
    <p:sldId id="291" r:id="rId26"/>
    <p:sldId id="292" r:id="rId27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9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1EE0E-4CBD-44D7-B269-7F96A088122C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252C0-6992-4BAA-BBE6-548A637E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52C0-6992-4BAA-BBE6-548A637EDF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9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&amp;T Power Point 4_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4327"/>
            <a:ext cx="9143999" cy="118624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iral"/>
                <a:cs typeface="Air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&amp;T Power Point 4_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0353"/>
            <a:ext cx="9143999" cy="1186249"/>
          </a:xfrm>
        </p:spPr>
        <p:txBody>
          <a:bodyPr>
            <a:normAutofit/>
          </a:bodyPr>
          <a:lstStyle/>
          <a:p>
            <a:r>
              <a:rPr lang="en-US" dirty="0" smtClean="0"/>
              <a:t>Machine Design Under Uncertainty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One Random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ea typeface="Cambria Math"/>
                  </a:rPr>
                  <a:t>If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=1,2,⋯,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ea typeface="Cambria Math"/>
                  </a:rPr>
                  <a:t> are independent</a:t>
                </a:r>
                <a:endParaRPr lang="en-US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=1,2,⋯,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are constants.</a:t>
                </a:r>
              </a:p>
              <a:p>
                <a:r>
                  <a:rPr lang="en-US" dirty="0" smtClean="0"/>
                  <a:t>Then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baseline="-2500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+⋯+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06586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Reliability is the ability of a component to perform its intended function without failure.</a:t>
                </a:r>
              </a:p>
              <a:p>
                <a:r>
                  <a:rPr lang="en-US" dirty="0" smtClean="0"/>
                  <a:t>Reliability is measure by the probability of such ability.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Pr</m:t>
                    </m:r>
                    <m:r>
                      <a:rPr lang="en-US" b="0" i="1" smtClean="0">
                        <a:latin typeface="Cambria Math"/>
                      </a:rPr>
                      <m:t>⁡{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&gt;0}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𝐗</m:t>
                    </m:r>
                  </m:oMath>
                </a14:m>
                <a:r>
                  <a:rPr lang="en-US" dirty="0" smtClean="0"/>
                  <a:t>: random 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: limit-state function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dirty="0" smtClean="0"/>
                  <a:t>&lt;0, a failure occurs</a:t>
                </a:r>
              </a:p>
              <a:p>
                <a:r>
                  <a:rPr lang="en-US" dirty="0" smtClean="0"/>
                  <a:t>Probability of failure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=1−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06586"/>
                <a:ext cx="8229600" cy="4525963"/>
              </a:xfrm>
              <a:blipFill rotWithShape="1">
                <a:blip r:embed="rId2"/>
                <a:stretch>
                  <a:fillRect l="-1481" t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0197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First Order Second Moment Method (FOSM)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669" y="1535185"/>
                <a:ext cx="8682605" cy="424702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and are independent</a:t>
                </a:r>
              </a:p>
              <a:p>
                <a:r>
                  <a:rPr lang="en-US" dirty="0" smtClean="0"/>
                  <a:t>First order Taylor expansion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</a:rPr>
                  <a:t>	Y=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𝛍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ea typeface="Cambria Math"/>
                      </a:rPr>
                      <m:t>𝛍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𝛍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𝐗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&lt;0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  <a:sym typeface="Symbol"/>
                      </a:rPr>
                      <m:t>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Symbol"/>
                                  </a:rPr>
                                  <m:t>𝑌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669" y="1535185"/>
                <a:ext cx="8682605" cy="4247029"/>
              </a:xfrm>
              <a:blipFill rotWithShape="1">
                <a:blip r:embed="rId2"/>
                <a:stretch>
                  <a:fillRect l="-1404" t="-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Simulation (MCS)*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02" y="1063168"/>
            <a:ext cx="8163098" cy="49291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sampling-based simulation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2633" y="6056591"/>
            <a:ext cx="228453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*This topic is optional.</a:t>
            </a:r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82638" y="4870450"/>
            <a:ext cx="4210050" cy="512763"/>
          </a:xfrm>
          <a:prstGeom prst="rect">
            <a:avLst/>
          </a:prstGeom>
          <a:solidFill>
            <a:srgbClr val="FFCC99"/>
          </a:solidFill>
          <a:ln w="254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400" b="1">
                <a:latin typeface="Times" charset="0"/>
                <a:ea typeface="宋体" pitchFamily="2" charset="-122"/>
              </a:rPr>
              <a:t>Step 3: Statistic Analysis on model output</a:t>
            </a:r>
          </a:p>
          <a:p>
            <a:pPr algn="ctr">
              <a:defRPr/>
            </a:pPr>
            <a:r>
              <a:rPr lang="en-US" sz="1400">
                <a:latin typeface="Times" charset="0"/>
                <a:ea typeface="宋体" pitchFamily="2" charset="-122"/>
              </a:rPr>
              <a:t>Extracting probabilistic information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90600" y="3584575"/>
            <a:ext cx="3787775" cy="514350"/>
          </a:xfrm>
          <a:prstGeom prst="rect">
            <a:avLst/>
          </a:prstGeom>
          <a:solidFill>
            <a:srgbClr val="FFCC99"/>
          </a:solidFill>
          <a:ln w="254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400" b="1">
                <a:latin typeface="Times" charset="0"/>
                <a:ea typeface="宋体" pitchFamily="2" charset="-122"/>
              </a:rPr>
              <a:t>Step 2: Numerical Experimentation</a:t>
            </a:r>
          </a:p>
          <a:p>
            <a:pPr algn="ctr">
              <a:defRPr/>
            </a:pPr>
            <a:r>
              <a:rPr lang="en-US" sz="1400">
                <a:latin typeface="Times" charset="0"/>
                <a:ea typeface="宋体" pitchFamily="2" charset="-122"/>
              </a:rPr>
              <a:t>Evaluating performance function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58850" y="2300288"/>
            <a:ext cx="3875088" cy="512762"/>
          </a:xfrm>
          <a:prstGeom prst="rect">
            <a:avLst/>
          </a:prstGeom>
          <a:solidFill>
            <a:srgbClr val="FFCC99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400" b="1">
                <a:latin typeface="Times" charset="0"/>
                <a:ea typeface="宋体" pitchFamily="2" charset="-122"/>
              </a:rPr>
              <a:t>Step 1: Sampling of random variables</a:t>
            </a:r>
          </a:p>
          <a:p>
            <a:pPr algn="ctr">
              <a:defRPr/>
            </a:pPr>
            <a:r>
              <a:rPr lang="en-US" sz="1400">
                <a:latin typeface="Times" charset="0"/>
                <a:ea typeface="宋体" pitchFamily="2" charset="-122"/>
              </a:rPr>
              <a:t>Generating samples of random variables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716588" y="3433763"/>
            <a:ext cx="2916237" cy="1335087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rIns="9144" bIns="9144">
            <a:flatTx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en-US" altLang="en-US" sz="1600">
                <a:latin typeface="Arial" panose="020B0604020202020204" pitchFamily="34" charset="0"/>
              </a:rPr>
              <a:t>Analysis Model</a:t>
            </a:r>
            <a:endParaRPr lang="en-US" altLang="en-US" sz="160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890838" y="1657350"/>
            <a:ext cx="1587" cy="642938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3278188" y="2941638"/>
            <a:ext cx="1933575" cy="514350"/>
          </a:xfrm>
          <a:prstGeom prst="ellipse">
            <a:avLst/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18288" tIns="18288"/>
          <a:lstStyle/>
          <a:p>
            <a:pPr algn="ctr">
              <a:defRPr/>
            </a:pPr>
            <a:r>
              <a:rPr lang="en-US" sz="1200">
                <a:latin typeface="Times" charset="0"/>
                <a:ea typeface="宋体" pitchFamily="2" charset="-122"/>
              </a:rPr>
              <a:t>Samples of input variables</a:t>
            </a:r>
          </a:p>
        </p:txBody>
      </p:sp>
      <p:cxnSp>
        <p:nvCxnSpPr>
          <p:cNvPr id="12" name="AutoShape 14"/>
          <p:cNvCxnSpPr>
            <a:cxnSpLocks noChangeShapeType="1"/>
            <a:endCxn id="7" idx="0"/>
          </p:cNvCxnSpPr>
          <p:nvPr/>
        </p:nvCxnSpPr>
        <p:spPr bwMode="auto">
          <a:xfrm>
            <a:off x="2882900" y="2800350"/>
            <a:ext cx="1588" cy="771525"/>
          </a:xfrm>
          <a:prstGeom prst="straightConnector1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5"/>
          <p:cNvCxnSpPr>
            <a:cxnSpLocks noChangeShapeType="1"/>
            <a:stCxn id="7" idx="2"/>
            <a:endCxn id="6" idx="0"/>
          </p:cNvCxnSpPr>
          <p:nvPr/>
        </p:nvCxnSpPr>
        <p:spPr bwMode="auto">
          <a:xfrm>
            <a:off x="2884488" y="4111625"/>
            <a:ext cx="3175" cy="746125"/>
          </a:xfrm>
          <a:prstGeom prst="straightConnector1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3278188" y="4227513"/>
            <a:ext cx="1933575" cy="514350"/>
          </a:xfrm>
          <a:prstGeom prst="ellipse">
            <a:avLst/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18288" tIns="18288"/>
          <a:lstStyle/>
          <a:p>
            <a:pPr algn="ctr">
              <a:defRPr/>
            </a:pPr>
            <a:r>
              <a:rPr lang="en-US" sz="1200">
                <a:latin typeface="Times" charset="0"/>
                <a:ea typeface="宋体" pitchFamily="2" charset="-122"/>
              </a:rPr>
              <a:t>Samples of output variables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3084513" y="5511800"/>
            <a:ext cx="2706687" cy="793750"/>
          </a:xfrm>
          <a:prstGeom prst="ellipse">
            <a:avLst/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18288" tIns="18288"/>
          <a:lstStyle/>
          <a:p>
            <a:pPr algn="ctr">
              <a:defRPr/>
            </a:pPr>
            <a:r>
              <a:rPr lang="en-US" sz="1200">
                <a:latin typeface="Times" charset="0"/>
                <a:ea typeface="宋体" pitchFamily="2" charset="-122"/>
              </a:rPr>
              <a:t>Probabilistic characteristics of output variables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890838" y="5383213"/>
            <a:ext cx="1587" cy="900112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" name="AutoShape 19"/>
          <p:cNvCxnSpPr>
            <a:cxnSpLocks noChangeShapeType="1"/>
            <a:stCxn id="11" idx="6"/>
            <a:endCxn id="9" idx="0"/>
          </p:cNvCxnSpPr>
          <p:nvPr/>
        </p:nvCxnSpPr>
        <p:spPr bwMode="auto">
          <a:xfrm>
            <a:off x="5219700" y="3198813"/>
            <a:ext cx="1955800" cy="234950"/>
          </a:xfrm>
          <a:prstGeom prst="curvedConnector2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0"/>
          <p:cNvCxnSpPr>
            <a:cxnSpLocks noChangeShapeType="1"/>
            <a:stCxn id="9" idx="2"/>
            <a:endCxn id="6" idx="3"/>
          </p:cNvCxnSpPr>
          <p:nvPr/>
        </p:nvCxnSpPr>
        <p:spPr bwMode="auto">
          <a:xfrm rot="5400000">
            <a:off x="5911056" y="3863182"/>
            <a:ext cx="358775" cy="2170112"/>
          </a:xfrm>
          <a:prstGeom prst="curvedConnector2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21"/>
          <p:cNvCxnSpPr>
            <a:cxnSpLocks noChangeShapeType="1"/>
            <a:stCxn id="9" idx="1"/>
            <a:endCxn id="7" idx="3"/>
          </p:cNvCxnSpPr>
          <p:nvPr/>
        </p:nvCxnSpPr>
        <p:spPr bwMode="auto">
          <a:xfrm rot="10800000">
            <a:off x="4791075" y="3841750"/>
            <a:ext cx="925513" cy="260350"/>
          </a:xfrm>
          <a:prstGeom prst="bentConnector3">
            <a:avLst>
              <a:gd name="adj1" fmla="val 50602"/>
            </a:avLst>
          </a:prstGeom>
          <a:noFill/>
          <a:ln w="31750">
            <a:solidFill>
              <a:srgbClr val="00008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3084513" y="1657350"/>
            <a:ext cx="1933575" cy="514350"/>
          </a:xfrm>
          <a:prstGeom prst="ellipse">
            <a:avLst/>
          </a:prstGeom>
          <a:solidFill>
            <a:srgbClr val="CCFFCC"/>
          </a:solidFill>
          <a:ln w="15875">
            <a:solidFill>
              <a:srgbClr val="3399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18288" tIns="18288"/>
          <a:lstStyle/>
          <a:p>
            <a:pPr algn="ctr">
              <a:defRPr/>
            </a:pPr>
            <a:r>
              <a:rPr lang="en-US" sz="1200">
                <a:latin typeface="Times" charset="0"/>
                <a:ea typeface="宋体" pitchFamily="2" charset="-122"/>
              </a:rPr>
              <a:t>Distributions of input variables</a:t>
            </a:r>
          </a:p>
        </p:txBody>
      </p:sp>
      <p:graphicFrame>
        <p:nvGraphicFramePr>
          <p:cNvPr id="21" name="Object 23"/>
          <p:cNvGraphicFramePr>
            <a:graphicFrameLocks noChangeAspect="1"/>
          </p:cNvGraphicFramePr>
          <p:nvPr/>
        </p:nvGraphicFramePr>
        <p:xfrm>
          <a:off x="5880100" y="3887788"/>
          <a:ext cx="26606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Picture" r:id="rId3" imgW="3105000" imgH="771480" progId="Word.Picture.8">
                  <p:embed/>
                </p:oleObj>
              </mc:Choice>
              <mc:Fallback>
                <p:oleObj name="Picture" r:id="rId3" imgW="3105000" imgH="7714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3887788"/>
                        <a:ext cx="266065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11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486295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Step 1: Sampling on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447675" y="1781695"/>
                <a:ext cx="82296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dirty="0" smtClean="0"/>
                  <a:t>Generate samples of input random variables according to their distributions.</a:t>
                </a:r>
              </a:p>
              <a:p>
                <a:pPr>
                  <a:defRPr/>
                </a:pPr>
                <a:r>
                  <a:rPr lang="en-US" dirty="0" smtClean="0"/>
                  <a:t>For example,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, samples can be generated by </a:t>
                </a:r>
                <a:r>
                  <a:rPr lang="en-US" dirty="0" err="1" smtClean="0"/>
                  <a:t>Matlab</a:t>
                </a:r>
                <a:r>
                  <a:rPr lang="en-US" dirty="0" smtClean="0"/>
                  <a:t>.</a:t>
                </a:r>
              </a:p>
              <a:p>
                <a:pPr lvl="1">
                  <a:defRPr/>
                </a:pPr>
                <a:r>
                  <a:rPr lang="en-US" dirty="0" err="1" smtClean="0"/>
                  <a:t>Matlab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normrnd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,1,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) produces a row vector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random samples.</a:t>
                </a:r>
              </a:p>
              <a:p>
                <a:pPr lvl="1">
                  <a:defRPr/>
                </a:pPr>
                <a:r>
                  <a:rPr lang="en-US" dirty="0" smtClean="0"/>
                  <a:t>Excel can also be used.</a:t>
                </a:r>
              </a:p>
              <a:p>
                <a:pPr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1781695"/>
                <a:ext cx="8229600" cy="4876800"/>
              </a:xfrm>
              <a:prstGeom prst="rect">
                <a:avLst/>
              </a:prstGeom>
              <a:blipFill rotWithShape="1">
                <a:blip r:embed="rId2"/>
                <a:stretch>
                  <a:fillRect l="-1630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609600"/>
            <a:ext cx="8658225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Step 2: Obtain Samples of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>
              <a:xfrm>
                <a:off x="457200" y="1659948"/>
                <a:ext cx="82296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dirty="0" smtClean="0"/>
                  <a:t>Suppose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sets of random variables have been generated </a:t>
                </a:r>
              </a:p>
              <a:p>
                <a:pPr marL="0" indent="0">
                  <a:buNone/>
                  <a:defRPr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=1,2,⋯,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  <a:defRPr/>
                </a:pPr>
                <a:r>
                  <a:rPr lang="en-US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is the number of simulations</a:t>
                </a:r>
                <a:endParaRPr lang="en-US" dirty="0"/>
              </a:p>
              <a:p>
                <a:pPr>
                  <a:defRPr/>
                </a:pPr>
                <a:r>
                  <a:rPr lang="en-US" dirty="0" smtClean="0"/>
                  <a:t>Then samples </a:t>
                </a:r>
                <a:r>
                  <a:rPr lang="en-US" dirty="0"/>
                  <a:t>of </a:t>
                </a:r>
                <a:r>
                  <a:rPr lang="en-US" dirty="0" smtClean="0"/>
                  <a:t>output s </a:t>
                </a:r>
                <a:r>
                  <a:rPr lang="en-US" dirty="0"/>
                  <a:t>are calculated a</a:t>
                </a:r>
                <a:endParaRPr lang="en-US" dirty="0" smtClean="0"/>
              </a:p>
              <a:p>
                <a:pPr marL="0" indent="0">
                  <a:buNone/>
                  <a:defRPr/>
                </a:pPr>
                <a:r>
                  <a:rPr lang="en-US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59948"/>
                <a:ext cx="8229600" cy="4876800"/>
              </a:xfrm>
              <a:prstGeom prst="rect">
                <a:avLst/>
              </a:prstGeom>
              <a:blipFill rotWithShape="0">
                <a:blip r:embed="rId3"/>
                <a:stretch>
                  <a:fillRect l="-1704" t="-1625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1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Step 3: Statistic Analysis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 txBox="1">
                <a:spLocks noChangeArrowheads="1"/>
              </p:cNvSpPr>
              <p:nvPr/>
            </p:nvSpPr>
            <p:spPr>
              <a:xfrm>
                <a:off x="457200" y="1923011"/>
                <a:ext cx="8229600" cy="3937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2800" dirty="0" smtClean="0"/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/>
              </a:p>
              <a:p>
                <a:pPr>
                  <a:lnSpc>
                    <a:spcPct val="80000"/>
                  </a:lnSpc>
                  <a:defRPr/>
                </a:pPr>
                <a:endParaRPr lang="en-US" sz="2800" dirty="0" smtClean="0"/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2800" dirty="0" smtClean="0"/>
                  <a:t>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/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US" sz="2800" dirty="0" smtClean="0"/>
              </a:p>
              <a:p>
                <a:pPr>
                  <a:lnSpc>
                    <a:spcPct val="80000"/>
                  </a:lnSpc>
                  <a:defRPr/>
                </a:pPr>
                <a:endParaRPr lang="en-US" sz="2800" dirty="0" smtClean="0"/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2800" dirty="0" smtClean="0"/>
                  <a:t>The probability of failure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800" b="0" dirty="0" smtClean="0"/>
              </a:p>
              <a:p>
                <a:pPr marL="0" indent="0">
                  <a:lnSpc>
                    <a:spcPct val="80000"/>
                  </a:lnSpc>
                  <a:buNone/>
                  <a:defRPr/>
                </a:pPr>
                <a:r>
                  <a:rPr lang="en-US" sz="2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b="0" dirty="0" smtClean="0"/>
                  <a:t> is the number of failures.</a:t>
                </a:r>
              </a:p>
              <a:p>
                <a:pPr marL="0" indent="0">
                  <a:lnSpc>
                    <a:spcPct val="80000"/>
                  </a:lnSpc>
                  <a:buNone/>
                  <a:defRPr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b="0" dirty="0" smtClean="0"/>
                  <a:t> = number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 smtClean="0"/>
                  <a:t>&lt;0,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=1,2,⋯,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  <a:defRPr/>
                </a:pPr>
                <a:r>
                  <a:rPr lang="en-US" sz="2800" b="0" dirty="0" smtClean="0"/>
                  <a:t> </a:t>
                </a:r>
              </a:p>
            </p:txBody>
          </p:sp>
        </mc:Choice>
        <mc:Fallback xmlns="">
          <p:sp>
            <p:nvSpPr>
              <p:cNvPr id="14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23011"/>
                <a:ext cx="8229600" cy="3937462"/>
              </a:xfrm>
              <a:prstGeom prst="rect">
                <a:avLst/>
              </a:prstGeom>
              <a:blipFill rotWithShape="1">
                <a:blip r:embed="rId2"/>
                <a:stretch>
                  <a:fillRect l="-125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9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vs MCS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is more efficient</a:t>
            </a:r>
          </a:p>
          <a:p>
            <a:r>
              <a:rPr lang="en-US" dirty="0" smtClean="0"/>
              <a:t>FORM may not be accurate when a limit-state function is highly nonlinear</a:t>
            </a:r>
          </a:p>
          <a:p>
            <a:r>
              <a:rPr lang="en-US" dirty="0" smtClean="0"/>
              <a:t>MCS is very accurate if the sample size is sufficiently large</a:t>
            </a:r>
          </a:p>
          <a:p>
            <a:r>
              <a:rPr lang="en-US" dirty="0" smtClean="0"/>
              <a:t>MCS is </a:t>
            </a:r>
            <a:r>
              <a:rPr lang="en-US" smtClean="0"/>
              <a:t>not </a:t>
            </a:r>
            <a:r>
              <a:rPr lang="en-US" smtClean="0"/>
              <a:t>efficient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 - FOSM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3702" y="2859579"/>
                <a:ext cx="8229600" cy="3383279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 smtClean="0"/>
                  <a:t> 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psi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500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e>
                          <m:sub/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lb,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00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100</m:t>
                            </m:r>
                          </m:e>
                          <m:sub/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lb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are independent</a:t>
                </a:r>
              </a:p>
              <a:p>
                <a:r>
                  <a:rPr lang="en-US" dirty="0" smtClean="0"/>
                  <a:t>Allowable deflection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/>
                  <a:t>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𝐸𝑤𝑡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702" y="2859579"/>
                <a:ext cx="8229600" cy="3383279"/>
              </a:xfrm>
              <a:blipFill rotWithShape="1">
                <a:blip r:embed="rId3"/>
                <a:stretch>
                  <a:fillRect l="-1259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5F37A39-90DE-7248-AB52-93D36AE752D6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290016"/>
              </p:ext>
            </p:extLst>
          </p:nvPr>
        </p:nvGraphicFramePr>
        <p:xfrm>
          <a:off x="1347788" y="1062962"/>
          <a:ext cx="6969125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Picture" r:id="rId4" imgW="4486320" imgH="1190520" progId="Word.Picture.8">
                  <p:embed/>
                </p:oleObj>
              </mc:Choice>
              <mc:Fallback>
                <p:oleObj name="Picture" r:id="rId4" imgW="4486320" imgH="11905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1062962"/>
                        <a:ext cx="6969125" cy="185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6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FOSM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50818"/>
                <a:ext cx="8229600" cy="4525963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𝛍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𝐸𝑤𝑡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=3−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6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d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0.6708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𝑤𝑡</m:t>
                        </m:r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−3.7268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−03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𝑤𝑡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−4.6585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−04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50818"/>
                <a:ext cx="8229600" cy="4525963"/>
              </a:xfrm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195233"/>
          </a:xfrm>
        </p:spPr>
        <p:txBody>
          <a:bodyPr>
            <a:normAutofit/>
          </a:bodyPr>
          <a:lstStyle/>
          <a:p>
            <a:r>
              <a:rPr lang="en-US" dirty="0" smtClean="0"/>
              <a:t>Uncertainty in mechanical components </a:t>
            </a:r>
          </a:p>
          <a:p>
            <a:r>
              <a:rPr lang="en-US" dirty="0" smtClean="0"/>
              <a:t>Why consider uncertainty</a:t>
            </a:r>
          </a:p>
          <a:p>
            <a:r>
              <a:rPr lang="en-US" dirty="0" smtClean="0"/>
              <a:t>Basics </a:t>
            </a:r>
            <a:r>
              <a:rPr lang="en-US" dirty="0"/>
              <a:t>of uncertainty</a:t>
            </a:r>
            <a:endParaRPr lang="en-US" dirty="0" smtClean="0"/>
          </a:p>
          <a:p>
            <a:r>
              <a:rPr lang="en-US" dirty="0" smtClean="0"/>
              <a:t>Uncertainty analysis for machine design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 - FOSM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50818"/>
                <a:ext cx="822960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𝑦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2284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sym typeface="Symbol"/>
                      </a:rPr>
                      <m:t>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𝑌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i="1">
                        <a:latin typeface="Cambria Math"/>
                        <a:sym typeface="Symbol"/>
                      </a:rPr>
                      <m:t>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0.6708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2284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ea typeface="Cambria Math"/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i="1">
                        <a:latin typeface="Cambria Math"/>
                        <a:sym typeface="Symbol"/>
                      </a:rPr>
                      <m:t>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2.9367</m:t>
                        </m:r>
                      </m:e>
                    </m:d>
                    <m:r>
                      <a:rPr lang="en-US" i="1" dirty="0">
                        <a:latin typeface="Cambria Math"/>
                        <a:ea typeface="Cambria Math"/>
                      </a:rPr>
                      <m:t>=1.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70×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b="0" dirty="0" smtClean="0"/>
                  <a:t>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50818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5F37A39-90DE-7248-AB52-93D36AE752D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MCS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3702" y="2859579"/>
                <a:ext cx="8229600" cy="3383279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 smtClean="0"/>
                  <a:t> 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psi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500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100</m:t>
                            </m:r>
                          </m:e>
                          <m:sub/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lb,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00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100</m:t>
                            </m:r>
                          </m:e>
                          <m:sub/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lb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are independent</a:t>
                </a:r>
              </a:p>
              <a:p>
                <a:r>
                  <a:rPr lang="en-US" dirty="0" smtClean="0"/>
                  <a:t>Allowable deflection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/>
                  <a:t>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𝐸𝑤𝑡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702" y="2859579"/>
                <a:ext cx="8229600" cy="3383279"/>
              </a:xfrm>
              <a:blipFill rotWithShape="0">
                <a:blip r:embed="rId3"/>
                <a:stretch>
                  <a:fillRect l="-1259" t="-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370164"/>
              </p:ext>
            </p:extLst>
          </p:nvPr>
        </p:nvGraphicFramePr>
        <p:xfrm>
          <a:off x="1347788" y="1062962"/>
          <a:ext cx="6969125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Picture" r:id="rId4" imgW="4486320" imgH="1190520" progId="Word.Picture.8">
                  <p:embed/>
                </p:oleObj>
              </mc:Choice>
              <mc:Fallback>
                <p:oleObj name="Picture" r:id="rId4" imgW="4486320" imgH="11905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1062962"/>
                        <a:ext cx="6969125" cy="185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07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100 and 1000 Simulations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57" b="34004"/>
          <a:stretch/>
        </p:blipFill>
        <p:spPr bwMode="auto">
          <a:xfrm>
            <a:off x="71306" y="2117391"/>
            <a:ext cx="4727284" cy="351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" r="34992" b="31902"/>
          <a:stretch/>
        </p:blipFill>
        <p:spPr bwMode="auto">
          <a:xfrm>
            <a:off x="4525773" y="2281807"/>
            <a:ext cx="4618227" cy="34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0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503238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1e5 Simulations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649288" y="1420813"/>
            <a:ext cx="7751762" cy="1346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/>
              <a:t>More simulations, More accurate result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r="36895" b="37412"/>
          <a:stretch/>
        </p:blipFill>
        <p:spPr bwMode="auto">
          <a:xfrm>
            <a:off x="882765" y="2767013"/>
            <a:ext cx="3549213" cy="273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" r="36795" b="33981"/>
          <a:stretch/>
        </p:blipFill>
        <p:spPr bwMode="auto">
          <a:xfrm>
            <a:off x="4347159" y="2427259"/>
            <a:ext cx="4490119" cy="341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7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09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Reliability –Based Design (RBD)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168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Design without considering uncertainty: Low reliability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Design with </a:t>
            </a:r>
            <a:r>
              <a:rPr lang="en-US" dirty="0"/>
              <a:t>considering </a:t>
            </a:r>
            <a:r>
              <a:rPr lang="en-US" dirty="0" smtClean="0"/>
              <a:t>uncertainty: high reliability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" name="Group 474"/>
          <p:cNvGrpSpPr>
            <a:grpSpLocks/>
          </p:cNvGrpSpPr>
          <p:nvPr/>
        </p:nvGrpSpPr>
        <p:grpSpPr bwMode="auto">
          <a:xfrm>
            <a:off x="4935478" y="1477169"/>
            <a:ext cx="3370262" cy="2449512"/>
            <a:chOff x="2922" y="1004"/>
            <a:chExt cx="2123" cy="1543"/>
          </a:xfrm>
        </p:grpSpPr>
        <p:sp>
          <p:nvSpPr>
            <p:cNvPr id="6" name="Rectangle 219"/>
            <p:cNvSpPr>
              <a:spLocks noChangeArrowheads="1"/>
            </p:cNvSpPr>
            <p:nvPr/>
          </p:nvSpPr>
          <p:spPr bwMode="auto">
            <a:xfrm>
              <a:off x="3040" y="1004"/>
              <a:ext cx="1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r>
                <a:rPr lang="en-US" altLang="en-US" sz="1200" baseline="-25000">
                  <a:solidFill>
                    <a:srgbClr val="000000"/>
                  </a:solidFill>
                </a:rPr>
                <a:t>2</a:t>
              </a:r>
              <a:endParaRPr lang="en-US" altLang="en-US" baseline="-25000">
                <a:latin typeface="Arial" pitchFamily="34" charset="0"/>
              </a:endParaRPr>
            </a:p>
          </p:txBody>
        </p:sp>
        <p:sp>
          <p:nvSpPr>
            <p:cNvPr id="7" name="Rectangle 220"/>
            <p:cNvSpPr>
              <a:spLocks noChangeArrowheads="1"/>
            </p:cNvSpPr>
            <p:nvPr/>
          </p:nvSpPr>
          <p:spPr bwMode="auto">
            <a:xfrm>
              <a:off x="4791" y="2374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r>
                <a:rPr lang="en-US" altLang="en-US" sz="1200" baseline="-25000">
                  <a:solidFill>
                    <a:srgbClr val="000000"/>
                  </a:solidFill>
                </a:rPr>
                <a:t>1</a:t>
              </a:r>
              <a:endParaRPr lang="en-US" altLang="en-US" baseline="-25000">
                <a:latin typeface="Arial" pitchFamily="34" charset="0"/>
              </a:endParaRPr>
            </a:p>
          </p:txBody>
        </p:sp>
        <p:grpSp>
          <p:nvGrpSpPr>
            <p:cNvPr id="8" name="Group 227"/>
            <p:cNvGrpSpPr>
              <a:grpSpLocks/>
            </p:cNvGrpSpPr>
            <p:nvPr/>
          </p:nvGrpSpPr>
          <p:grpSpPr bwMode="auto">
            <a:xfrm>
              <a:off x="3408" y="1176"/>
              <a:ext cx="1146" cy="976"/>
              <a:chOff x="3456" y="1698"/>
              <a:chExt cx="1026" cy="816"/>
            </a:xfrm>
          </p:grpSpPr>
          <p:sp>
            <p:nvSpPr>
              <p:cNvPr id="56" name="Arc 228"/>
              <p:cNvSpPr>
                <a:spLocks/>
              </p:cNvSpPr>
              <p:nvPr/>
            </p:nvSpPr>
            <p:spPr bwMode="auto">
              <a:xfrm rot="10631044">
                <a:off x="3456" y="1698"/>
                <a:ext cx="1026" cy="816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229"/>
              <p:cNvSpPr>
                <a:spLocks noChangeShapeType="1"/>
              </p:cNvSpPr>
              <p:nvPr/>
            </p:nvSpPr>
            <p:spPr bwMode="auto">
              <a:xfrm flipH="1">
                <a:off x="3456" y="1770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0"/>
              <p:cNvSpPr>
                <a:spLocks noChangeShapeType="1"/>
              </p:cNvSpPr>
              <p:nvPr/>
            </p:nvSpPr>
            <p:spPr bwMode="auto">
              <a:xfrm flipH="1">
                <a:off x="3486" y="185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31"/>
              <p:cNvSpPr>
                <a:spLocks noChangeShapeType="1"/>
              </p:cNvSpPr>
              <p:nvPr/>
            </p:nvSpPr>
            <p:spPr bwMode="auto">
              <a:xfrm flipH="1">
                <a:off x="3516" y="193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32"/>
              <p:cNvSpPr>
                <a:spLocks noChangeShapeType="1"/>
              </p:cNvSpPr>
              <p:nvPr/>
            </p:nvSpPr>
            <p:spPr bwMode="auto">
              <a:xfrm flipH="1">
                <a:off x="3552" y="199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33"/>
              <p:cNvSpPr>
                <a:spLocks noChangeShapeType="1"/>
              </p:cNvSpPr>
              <p:nvPr/>
            </p:nvSpPr>
            <p:spPr bwMode="auto">
              <a:xfrm flipH="1">
                <a:off x="3606" y="2070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234"/>
              <p:cNvSpPr>
                <a:spLocks noChangeShapeType="1"/>
              </p:cNvSpPr>
              <p:nvPr/>
            </p:nvSpPr>
            <p:spPr bwMode="auto">
              <a:xfrm flipH="1">
                <a:off x="3648" y="211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235"/>
              <p:cNvSpPr>
                <a:spLocks noChangeShapeType="1"/>
              </p:cNvSpPr>
              <p:nvPr/>
            </p:nvSpPr>
            <p:spPr bwMode="auto">
              <a:xfrm flipH="1">
                <a:off x="3688" y="216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236"/>
              <p:cNvSpPr>
                <a:spLocks noChangeShapeType="1"/>
              </p:cNvSpPr>
              <p:nvPr/>
            </p:nvSpPr>
            <p:spPr bwMode="auto">
              <a:xfrm flipH="1">
                <a:off x="3740" y="220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37"/>
              <p:cNvSpPr>
                <a:spLocks noChangeShapeType="1"/>
              </p:cNvSpPr>
              <p:nvPr/>
            </p:nvSpPr>
            <p:spPr bwMode="auto">
              <a:xfrm flipH="1">
                <a:off x="3788" y="2246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38"/>
              <p:cNvSpPr>
                <a:spLocks noChangeShapeType="1"/>
              </p:cNvSpPr>
              <p:nvPr/>
            </p:nvSpPr>
            <p:spPr bwMode="auto">
              <a:xfrm flipH="1">
                <a:off x="3836" y="228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39"/>
              <p:cNvSpPr>
                <a:spLocks noChangeShapeType="1"/>
              </p:cNvSpPr>
              <p:nvPr/>
            </p:nvSpPr>
            <p:spPr bwMode="auto">
              <a:xfrm flipH="1">
                <a:off x="4100" y="239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40"/>
              <p:cNvSpPr>
                <a:spLocks noChangeShapeType="1"/>
              </p:cNvSpPr>
              <p:nvPr/>
            </p:nvSpPr>
            <p:spPr bwMode="auto">
              <a:xfrm flipH="1">
                <a:off x="4036" y="237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41"/>
              <p:cNvSpPr>
                <a:spLocks noChangeShapeType="1"/>
              </p:cNvSpPr>
              <p:nvPr/>
            </p:nvSpPr>
            <p:spPr bwMode="auto">
              <a:xfrm flipH="1">
                <a:off x="3964" y="234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42"/>
              <p:cNvSpPr>
                <a:spLocks noChangeShapeType="1"/>
              </p:cNvSpPr>
              <p:nvPr/>
            </p:nvSpPr>
            <p:spPr bwMode="auto">
              <a:xfrm flipH="1">
                <a:off x="3896" y="2310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43"/>
              <p:cNvSpPr>
                <a:spLocks noChangeShapeType="1"/>
              </p:cNvSpPr>
              <p:nvPr/>
            </p:nvSpPr>
            <p:spPr bwMode="auto">
              <a:xfrm flipH="1">
                <a:off x="4288" y="242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44"/>
              <p:cNvSpPr>
                <a:spLocks noChangeShapeType="1"/>
              </p:cNvSpPr>
              <p:nvPr/>
            </p:nvSpPr>
            <p:spPr bwMode="auto">
              <a:xfrm flipH="1">
                <a:off x="4220" y="241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45"/>
              <p:cNvSpPr>
                <a:spLocks noChangeShapeType="1"/>
              </p:cNvSpPr>
              <p:nvPr/>
            </p:nvSpPr>
            <p:spPr bwMode="auto">
              <a:xfrm flipH="1">
                <a:off x="4168" y="241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46"/>
              <p:cNvSpPr>
                <a:spLocks noChangeShapeType="1"/>
              </p:cNvSpPr>
              <p:nvPr/>
            </p:nvSpPr>
            <p:spPr bwMode="auto">
              <a:xfrm flipH="1">
                <a:off x="4360" y="243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278"/>
            <p:cNvSpPr txBox="1">
              <a:spLocks noChangeArrowheads="1"/>
            </p:cNvSpPr>
            <p:nvPr/>
          </p:nvSpPr>
          <p:spPr bwMode="auto">
            <a:xfrm>
              <a:off x="3869" y="1293"/>
              <a:ext cx="11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Arial" pitchFamily="34" charset="0"/>
                </a:rPr>
                <a:t>Failure Region</a:t>
              </a:r>
            </a:p>
          </p:txBody>
        </p:sp>
        <p:sp>
          <p:nvSpPr>
            <p:cNvPr id="10" name="Text Box 280"/>
            <p:cNvSpPr txBox="1">
              <a:spLocks noChangeArrowheads="1"/>
            </p:cNvSpPr>
            <p:nvPr/>
          </p:nvSpPr>
          <p:spPr bwMode="auto">
            <a:xfrm>
              <a:off x="2922" y="2089"/>
              <a:ext cx="11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Arial" pitchFamily="34" charset="0"/>
                </a:rPr>
                <a:t>Safe Region</a:t>
              </a:r>
            </a:p>
          </p:txBody>
        </p:sp>
        <p:sp>
          <p:nvSpPr>
            <p:cNvPr id="11" name="Oval 284"/>
            <p:cNvSpPr>
              <a:spLocks noChangeAspect="1" noChangeArrowheads="1"/>
            </p:cNvSpPr>
            <p:nvPr/>
          </p:nvSpPr>
          <p:spPr bwMode="auto">
            <a:xfrm>
              <a:off x="4224" y="2040"/>
              <a:ext cx="12" cy="1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" name="Group 309"/>
            <p:cNvGrpSpPr>
              <a:grpSpLocks/>
            </p:cNvGrpSpPr>
            <p:nvPr/>
          </p:nvGrpSpPr>
          <p:grpSpPr bwMode="auto">
            <a:xfrm>
              <a:off x="3452" y="1621"/>
              <a:ext cx="446" cy="354"/>
              <a:chOff x="3592" y="3005"/>
              <a:chExt cx="446" cy="354"/>
            </a:xfrm>
          </p:grpSpPr>
          <p:sp>
            <p:nvSpPr>
              <p:cNvPr id="15" name="Oval 247"/>
              <p:cNvSpPr>
                <a:spLocks noChangeAspect="1" noChangeArrowheads="1"/>
              </p:cNvSpPr>
              <p:nvPr/>
            </p:nvSpPr>
            <p:spPr bwMode="auto">
              <a:xfrm>
                <a:off x="3668" y="315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" name="Oval 248"/>
              <p:cNvSpPr>
                <a:spLocks noChangeAspect="1" noChangeArrowheads="1"/>
              </p:cNvSpPr>
              <p:nvPr/>
            </p:nvSpPr>
            <p:spPr bwMode="auto">
              <a:xfrm>
                <a:off x="3764" y="325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" name="Oval 249"/>
              <p:cNvSpPr>
                <a:spLocks noChangeAspect="1" noChangeArrowheads="1"/>
              </p:cNvSpPr>
              <p:nvPr/>
            </p:nvSpPr>
            <p:spPr bwMode="auto">
              <a:xfrm>
                <a:off x="3792" y="323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" name="Oval 250"/>
              <p:cNvSpPr>
                <a:spLocks noChangeAspect="1" noChangeArrowheads="1"/>
              </p:cNvSpPr>
              <p:nvPr/>
            </p:nvSpPr>
            <p:spPr bwMode="auto">
              <a:xfrm>
                <a:off x="3852" y="316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" name="Oval 251"/>
              <p:cNvSpPr>
                <a:spLocks noChangeAspect="1" noChangeArrowheads="1"/>
              </p:cNvSpPr>
              <p:nvPr/>
            </p:nvSpPr>
            <p:spPr bwMode="auto">
              <a:xfrm>
                <a:off x="3824" y="325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" name="Oval 252"/>
              <p:cNvSpPr>
                <a:spLocks noChangeAspect="1" noChangeArrowheads="1"/>
              </p:cNvSpPr>
              <p:nvPr/>
            </p:nvSpPr>
            <p:spPr bwMode="auto">
              <a:xfrm>
                <a:off x="3776" y="312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" name="Oval 253"/>
              <p:cNvSpPr>
                <a:spLocks noChangeAspect="1" noChangeArrowheads="1"/>
              </p:cNvSpPr>
              <p:nvPr/>
            </p:nvSpPr>
            <p:spPr bwMode="auto">
              <a:xfrm>
                <a:off x="3764" y="318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" name="Oval 254"/>
              <p:cNvSpPr>
                <a:spLocks noChangeAspect="1" noChangeArrowheads="1"/>
              </p:cNvSpPr>
              <p:nvPr/>
            </p:nvSpPr>
            <p:spPr bwMode="auto">
              <a:xfrm>
                <a:off x="3872" y="324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" name="Oval 255"/>
              <p:cNvSpPr>
                <a:spLocks noChangeAspect="1" noChangeArrowheads="1"/>
              </p:cNvSpPr>
              <p:nvPr/>
            </p:nvSpPr>
            <p:spPr bwMode="auto">
              <a:xfrm>
                <a:off x="3792" y="329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" name="Oval 256"/>
              <p:cNvSpPr>
                <a:spLocks noChangeAspect="1" noChangeArrowheads="1"/>
              </p:cNvSpPr>
              <p:nvPr/>
            </p:nvSpPr>
            <p:spPr bwMode="auto">
              <a:xfrm>
                <a:off x="3728" y="321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" name="Oval 257"/>
              <p:cNvSpPr>
                <a:spLocks noChangeAspect="1" noChangeArrowheads="1"/>
              </p:cNvSpPr>
              <p:nvPr/>
            </p:nvSpPr>
            <p:spPr bwMode="auto">
              <a:xfrm>
                <a:off x="3820" y="312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" name="Oval 258"/>
              <p:cNvSpPr>
                <a:spLocks noChangeAspect="1" noChangeArrowheads="1"/>
              </p:cNvSpPr>
              <p:nvPr/>
            </p:nvSpPr>
            <p:spPr bwMode="auto">
              <a:xfrm>
                <a:off x="3912" y="315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" name="Oval 259"/>
              <p:cNvSpPr>
                <a:spLocks noChangeAspect="1" noChangeArrowheads="1"/>
              </p:cNvSpPr>
              <p:nvPr/>
            </p:nvSpPr>
            <p:spPr bwMode="auto">
              <a:xfrm>
                <a:off x="3800" y="314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" name="Oval 260"/>
              <p:cNvSpPr>
                <a:spLocks noChangeAspect="1" noChangeArrowheads="1"/>
              </p:cNvSpPr>
              <p:nvPr/>
            </p:nvSpPr>
            <p:spPr bwMode="auto">
              <a:xfrm>
                <a:off x="3832" y="327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" name="Oval 261"/>
              <p:cNvSpPr>
                <a:spLocks noChangeAspect="1" noChangeArrowheads="1"/>
              </p:cNvSpPr>
              <p:nvPr/>
            </p:nvSpPr>
            <p:spPr bwMode="auto">
              <a:xfrm>
                <a:off x="3688" y="327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" name="Oval 262"/>
              <p:cNvSpPr>
                <a:spLocks noChangeAspect="1" noChangeArrowheads="1"/>
              </p:cNvSpPr>
              <p:nvPr/>
            </p:nvSpPr>
            <p:spPr bwMode="auto">
              <a:xfrm>
                <a:off x="3636" y="324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" name="Oval 263"/>
              <p:cNvSpPr>
                <a:spLocks noChangeAspect="1" noChangeArrowheads="1"/>
              </p:cNvSpPr>
              <p:nvPr/>
            </p:nvSpPr>
            <p:spPr bwMode="auto">
              <a:xfrm>
                <a:off x="3700" y="321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" name="Oval 264"/>
              <p:cNvSpPr>
                <a:spLocks noChangeAspect="1" noChangeArrowheads="1"/>
              </p:cNvSpPr>
              <p:nvPr/>
            </p:nvSpPr>
            <p:spPr bwMode="auto">
              <a:xfrm>
                <a:off x="3976" y="319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" name="Oval 265"/>
              <p:cNvSpPr>
                <a:spLocks noChangeAspect="1" noChangeArrowheads="1"/>
              </p:cNvSpPr>
              <p:nvPr/>
            </p:nvSpPr>
            <p:spPr bwMode="auto">
              <a:xfrm>
                <a:off x="3828" y="317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" name="Oval 266"/>
              <p:cNvSpPr>
                <a:spLocks noChangeAspect="1" noChangeArrowheads="1"/>
              </p:cNvSpPr>
              <p:nvPr/>
            </p:nvSpPr>
            <p:spPr bwMode="auto">
              <a:xfrm>
                <a:off x="3856" y="309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" name="Oval 267"/>
              <p:cNvSpPr>
                <a:spLocks noChangeAspect="1" noChangeArrowheads="1"/>
              </p:cNvSpPr>
              <p:nvPr/>
            </p:nvSpPr>
            <p:spPr bwMode="auto">
              <a:xfrm>
                <a:off x="3892" y="321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" name="Oval 268"/>
              <p:cNvSpPr>
                <a:spLocks noChangeAspect="1" noChangeArrowheads="1"/>
              </p:cNvSpPr>
              <p:nvPr/>
            </p:nvSpPr>
            <p:spPr bwMode="auto">
              <a:xfrm>
                <a:off x="3828" y="322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" name="Oval 269"/>
              <p:cNvSpPr>
                <a:spLocks noChangeAspect="1" noChangeArrowheads="1"/>
              </p:cNvSpPr>
              <p:nvPr/>
            </p:nvSpPr>
            <p:spPr bwMode="auto">
              <a:xfrm>
                <a:off x="3740" y="318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" name="Oval 270"/>
              <p:cNvSpPr>
                <a:spLocks noChangeAspect="1" noChangeArrowheads="1"/>
              </p:cNvSpPr>
              <p:nvPr/>
            </p:nvSpPr>
            <p:spPr bwMode="auto">
              <a:xfrm>
                <a:off x="3868" y="329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" name="Oval 271"/>
              <p:cNvSpPr>
                <a:spLocks noChangeAspect="1" noChangeArrowheads="1"/>
              </p:cNvSpPr>
              <p:nvPr/>
            </p:nvSpPr>
            <p:spPr bwMode="auto">
              <a:xfrm>
                <a:off x="4020" y="314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" name="Oval 272"/>
              <p:cNvSpPr>
                <a:spLocks noChangeAspect="1" noChangeArrowheads="1"/>
              </p:cNvSpPr>
              <p:nvPr/>
            </p:nvSpPr>
            <p:spPr bwMode="auto">
              <a:xfrm>
                <a:off x="3684" y="334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" name="Oval 273"/>
              <p:cNvSpPr>
                <a:spLocks noChangeAspect="1" noChangeArrowheads="1"/>
              </p:cNvSpPr>
              <p:nvPr/>
            </p:nvSpPr>
            <p:spPr bwMode="auto">
              <a:xfrm>
                <a:off x="3592" y="306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" name="Oval 274"/>
              <p:cNvSpPr>
                <a:spLocks noChangeAspect="1" noChangeArrowheads="1"/>
              </p:cNvSpPr>
              <p:nvPr/>
            </p:nvSpPr>
            <p:spPr bwMode="auto">
              <a:xfrm>
                <a:off x="3736" y="316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" name="Oval 275"/>
              <p:cNvSpPr>
                <a:spLocks noChangeAspect="1" noChangeArrowheads="1"/>
              </p:cNvSpPr>
              <p:nvPr/>
            </p:nvSpPr>
            <p:spPr bwMode="auto">
              <a:xfrm>
                <a:off x="3876" y="314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" name="Oval 276"/>
              <p:cNvSpPr>
                <a:spLocks noChangeAspect="1" noChangeArrowheads="1"/>
              </p:cNvSpPr>
              <p:nvPr/>
            </p:nvSpPr>
            <p:spPr bwMode="auto">
              <a:xfrm>
                <a:off x="3796" y="325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" name="Oval 277"/>
              <p:cNvSpPr>
                <a:spLocks noChangeAspect="1" noChangeArrowheads="1"/>
              </p:cNvSpPr>
              <p:nvPr/>
            </p:nvSpPr>
            <p:spPr bwMode="auto">
              <a:xfrm>
                <a:off x="3820" y="303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" name="Oval 279"/>
              <p:cNvSpPr>
                <a:spLocks noChangeAspect="1" noChangeArrowheads="1"/>
              </p:cNvSpPr>
              <p:nvPr/>
            </p:nvSpPr>
            <p:spPr bwMode="auto">
              <a:xfrm>
                <a:off x="3704" y="315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" name="Oval 282"/>
              <p:cNvSpPr>
                <a:spLocks noChangeAspect="1" noChangeArrowheads="1"/>
              </p:cNvSpPr>
              <p:nvPr/>
            </p:nvSpPr>
            <p:spPr bwMode="auto">
              <a:xfrm>
                <a:off x="3924" y="324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" name="Oval 283"/>
              <p:cNvSpPr>
                <a:spLocks noChangeAspect="1" noChangeArrowheads="1"/>
              </p:cNvSpPr>
              <p:nvPr/>
            </p:nvSpPr>
            <p:spPr bwMode="auto">
              <a:xfrm>
                <a:off x="4020" y="324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" name="Oval 285"/>
              <p:cNvSpPr>
                <a:spLocks noChangeAspect="1" noChangeArrowheads="1"/>
              </p:cNvSpPr>
              <p:nvPr/>
            </p:nvSpPr>
            <p:spPr bwMode="auto">
              <a:xfrm>
                <a:off x="3876" y="300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" name="Oval 286"/>
              <p:cNvSpPr>
                <a:spLocks noChangeAspect="1" noChangeArrowheads="1"/>
              </p:cNvSpPr>
              <p:nvPr/>
            </p:nvSpPr>
            <p:spPr bwMode="auto">
              <a:xfrm>
                <a:off x="4020" y="310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" name="Oval 287"/>
              <p:cNvSpPr>
                <a:spLocks noChangeAspect="1" noChangeArrowheads="1"/>
              </p:cNvSpPr>
              <p:nvPr/>
            </p:nvSpPr>
            <p:spPr bwMode="auto">
              <a:xfrm>
                <a:off x="4020" y="319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" name="Oval 288"/>
              <p:cNvSpPr>
                <a:spLocks noChangeAspect="1" noChangeArrowheads="1"/>
              </p:cNvSpPr>
              <p:nvPr/>
            </p:nvSpPr>
            <p:spPr bwMode="auto">
              <a:xfrm>
                <a:off x="3931" y="3074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Oval 292"/>
              <p:cNvSpPr>
                <a:spLocks noChangeAspect="1" noChangeArrowheads="1"/>
              </p:cNvSpPr>
              <p:nvPr/>
            </p:nvSpPr>
            <p:spPr bwMode="auto">
              <a:xfrm>
                <a:off x="3760" y="321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" name="Oval 293"/>
              <p:cNvSpPr>
                <a:spLocks noChangeAspect="1" noChangeArrowheads="1"/>
              </p:cNvSpPr>
              <p:nvPr/>
            </p:nvSpPr>
            <p:spPr bwMode="auto">
              <a:xfrm>
                <a:off x="3722" y="3104"/>
                <a:ext cx="104" cy="10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Oval 308"/>
              <p:cNvSpPr>
                <a:spLocks noChangeAspect="1" noChangeArrowheads="1"/>
              </p:cNvSpPr>
              <p:nvPr/>
            </p:nvSpPr>
            <p:spPr bwMode="auto">
              <a:xfrm>
                <a:off x="3942" y="313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3" name="Line 472"/>
            <p:cNvSpPr>
              <a:spLocks noChangeShapeType="1"/>
            </p:cNvSpPr>
            <p:nvPr/>
          </p:nvSpPr>
          <p:spPr bwMode="auto">
            <a:xfrm flipV="1">
              <a:off x="3002" y="1018"/>
              <a:ext cx="0" cy="1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73"/>
            <p:cNvSpPr>
              <a:spLocks noChangeShapeType="1"/>
            </p:cNvSpPr>
            <p:nvPr/>
          </p:nvSpPr>
          <p:spPr bwMode="auto">
            <a:xfrm>
              <a:off x="3002" y="2339"/>
              <a:ext cx="19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545"/>
          <p:cNvGrpSpPr>
            <a:grpSpLocks/>
          </p:cNvGrpSpPr>
          <p:nvPr/>
        </p:nvGrpSpPr>
        <p:grpSpPr bwMode="auto">
          <a:xfrm>
            <a:off x="5068888" y="4408488"/>
            <a:ext cx="3370262" cy="2449512"/>
            <a:chOff x="3129" y="2561"/>
            <a:chExt cx="2123" cy="1543"/>
          </a:xfrm>
        </p:grpSpPr>
        <p:grpSp>
          <p:nvGrpSpPr>
            <p:cNvPr id="76" name="Group 311"/>
            <p:cNvGrpSpPr>
              <a:grpSpLocks/>
            </p:cNvGrpSpPr>
            <p:nvPr/>
          </p:nvGrpSpPr>
          <p:grpSpPr bwMode="auto">
            <a:xfrm>
              <a:off x="3473" y="3259"/>
              <a:ext cx="446" cy="354"/>
              <a:chOff x="3592" y="3005"/>
              <a:chExt cx="446" cy="354"/>
            </a:xfrm>
          </p:grpSpPr>
          <p:sp>
            <p:nvSpPr>
              <p:cNvPr id="104" name="Oval 312"/>
              <p:cNvSpPr>
                <a:spLocks noChangeAspect="1" noChangeArrowheads="1"/>
              </p:cNvSpPr>
              <p:nvPr/>
            </p:nvSpPr>
            <p:spPr bwMode="auto">
              <a:xfrm>
                <a:off x="3668" y="315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" name="Oval 313"/>
              <p:cNvSpPr>
                <a:spLocks noChangeAspect="1" noChangeArrowheads="1"/>
              </p:cNvSpPr>
              <p:nvPr/>
            </p:nvSpPr>
            <p:spPr bwMode="auto">
              <a:xfrm>
                <a:off x="3764" y="325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" name="Oval 314"/>
              <p:cNvSpPr>
                <a:spLocks noChangeAspect="1" noChangeArrowheads="1"/>
              </p:cNvSpPr>
              <p:nvPr/>
            </p:nvSpPr>
            <p:spPr bwMode="auto">
              <a:xfrm>
                <a:off x="3792" y="323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" name="Oval 315"/>
              <p:cNvSpPr>
                <a:spLocks noChangeAspect="1" noChangeArrowheads="1"/>
              </p:cNvSpPr>
              <p:nvPr/>
            </p:nvSpPr>
            <p:spPr bwMode="auto">
              <a:xfrm>
                <a:off x="3852" y="316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" name="Oval 316"/>
              <p:cNvSpPr>
                <a:spLocks noChangeAspect="1" noChangeArrowheads="1"/>
              </p:cNvSpPr>
              <p:nvPr/>
            </p:nvSpPr>
            <p:spPr bwMode="auto">
              <a:xfrm>
                <a:off x="3824" y="325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" name="Oval 317"/>
              <p:cNvSpPr>
                <a:spLocks noChangeAspect="1" noChangeArrowheads="1"/>
              </p:cNvSpPr>
              <p:nvPr/>
            </p:nvSpPr>
            <p:spPr bwMode="auto">
              <a:xfrm>
                <a:off x="3776" y="312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" name="Oval 318"/>
              <p:cNvSpPr>
                <a:spLocks noChangeAspect="1" noChangeArrowheads="1"/>
              </p:cNvSpPr>
              <p:nvPr/>
            </p:nvSpPr>
            <p:spPr bwMode="auto">
              <a:xfrm>
                <a:off x="3764" y="318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" name="Oval 319"/>
              <p:cNvSpPr>
                <a:spLocks noChangeAspect="1" noChangeArrowheads="1"/>
              </p:cNvSpPr>
              <p:nvPr/>
            </p:nvSpPr>
            <p:spPr bwMode="auto">
              <a:xfrm>
                <a:off x="3872" y="324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" name="Oval 320"/>
              <p:cNvSpPr>
                <a:spLocks noChangeAspect="1" noChangeArrowheads="1"/>
              </p:cNvSpPr>
              <p:nvPr/>
            </p:nvSpPr>
            <p:spPr bwMode="auto">
              <a:xfrm>
                <a:off x="3792" y="329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" name="Oval 321"/>
              <p:cNvSpPr>
                <a:spLocks noChangeAspect="1" noChangeArrowheads="1"/>
              </p:cNvSpPr>
              <p:nvPr/>
            </p:nvSpPr>
            <p:spPr bwMode="auto">
              <a:xfrm>
                <a:off x="3728" y="321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" name="Oval 322"/>
              <p:cNvSpPr>
                <a:spLocks noChangeAspect="1" noChangeArrowheads="1"/>
              </p:cNvSpPr>
              <p:nvPr/>
            </p:nvSpPr>
            <p:spPr bwMode="auto">
              <a:xfrm>
                <a:off x="3820" y="312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Oval 323"/>
              <p:cNvSpPr>
                <a:spLocks noChangeAspect="1" noChangeArrowheads="1"/>
              </p:cNvSpPr>
              <p:nvPr/>
            </p:nvSpPr>
            <p:spPr bwMode="auto">
              <a:xfrm>
                <a:off x="3912" y="315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" name="Oval 324"/>
              <p:cNvSpPr>
                <a:spLocks noChangeAspect="1" noChangeArrowheads="1"/>
              </p:cNvSpPr>
              <p:nvPr/>
            </p:nvSpPr>
            <p:spPr bwMode="auto">
              <a:xfrm>
                <a:off x="3800" y="314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7" name="Oval 325"/>
              <p:cNvSpPr>
                <a:spLocks noChangeAspect="1" noChangeArrowheads="1"/>
              </p:cNvSpPr>
              <p:nvPr/>
            </p:nvSpPr>
            <p:spPr bwMode="auto">
              <a:xfrm>
                <a:off x="3832" y="327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8" name="Oval 326"/>
              <p:cNvSpPr>
                <a:spLocks noChangeAspect="1" noChangeArrowheads="1"/>
              </p:cNvSpPr>
              <p:nvPr/>
            </p:nvSpPr>
            <p:spPr bwMode="auto">
              <a:xfrm>
                <a:off x="3688" y="327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9" name="Oval 327"/>
              <p:cNvSpPr>
                <a:spLocks noChangeAspect="1" noChangeArrowheads="1"/>
              </p:cNvSpPr>
              <p:nvPr/>
            </p:nvSpPr>
            <p:spPr bwMode="auto">
              <a:xfrm>
                <a:off x="3636" y="324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" name="Oval 328"/>
              <p:cNvSpPr>
                <a:spLocks noChangeAspect="1" noChangeArrowheads="1"/>
              </p:cNvSpPr>
              <p:nvPr/>
            </p:nvSpPr>
            <p:spPr bwMode="auto">
              <a:xfrm>
                <a:off x="3700" y="321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1" name="Oval 329"/>
              <p:cNvSpPr>
                <a:spLocks noChangeAspect="1" noChangeArrowheads="1"/>
              </p:cNvSpPr>
              <p:nvPr/>
            </p:nvSpPr>
            <p:spPr bwMode="auto">
              <a:xfrm>
                <a:off x="3976" y="319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2" name="Oval 330"/>
              <p:cNvSpPr>
                <a:spLocks noChangeAspect="1" noChangeArrowheads="1"/>
              </p:cNvSpPr>
              <p:nvPr/>
            </p:nvSpPr>
            <p:spPr bwMode="auto">
              <a:xfrm>
                <a:off x="3828" y="317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" name="Oval 331"/>
              <p:cNvSpPr>
                <a:spLocks noChangeAspect="1" noChangeArrowheads="1"/>
              </p:cNvSpPr>
              <p:nvPr/>
            </p:nvSpPr>
            <p:spPr bwMode="auto">
              <a:xfrm>
                <a:off x="3856" y="309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" name="Oval 332"/>
              <p:cNvSpPr>
                <a:spLocks noChangeAspect="1" noChangeArrowheads="1"/>
              </p:cNvSpPr>
              <p:nvPr/>
            </p:nvSpPr>
            <p:spPr bwMode="auto">
              <a:xfrm>
                <a:off x="3892" y="321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" name="Oval 333"/>
              <p:cNvSpPr>
                <a:spLocks noChangeAspect="1" noChangeArrowheads="1"/>
              </p:cNvSpPr>
              <p:nvPr/>
            </p:nvSpPr>
            <p:spPr bwMode="auto">
              <a:xfrm>
                <a:off x="3828" y="322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" name="Oval 334"/>
              <p:cNvSpPr>
                <a:spLocks noChangeAspect="1" noChangeArrowheads="1"/>
              </p:cNvSpPr>
              <p:nvPr/>
            </p:nvSpPr>
            <p:spPr bwMode="auto">
              <a:xfrm>
                <a:off x="3740" y="318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" name="Oval 335"/>
              <p:cNvSpPr>
                <a:spLocks noChangeAspect="1" noChangeArrowheads="1"/>
              </p:cNvSpPr>
              <p:nvPr/>
            </p:nvSpPr>
            <p:spPr bwMode="auto">
              <a:xfrm>
                <a:off x="3868" y="329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" name="Oval 336"/>
              <p:cNvSpPr>
                <a:spLocks noChangeAspect="1" noChangeArrowheads="1"/>
              </p:cNvSpPr>
              <p:nvPr/>
            </p:nvSpPr>
            <p:spPr bwMode="auto">
              <a:xfrm>
                <a:off x="4020" y="314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" name="Oval 337"/>
              <p:cNvSpPr>
                <a:spLocks noChangeAspect="1" noChangeArrowheads="1"/>
              </p:cNvSpPr>
              <p:nvPr/>
            </p:nvSpPr>
            <p:spPr bwMode="auto">
              <a:xfrm>
                <a:off x="3684" y="334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" name="Oval 338"/>
              <p:cNvSpPr>
                <a:spLocks noChangeAspect="1" noChangeArrowheads="1"/>
              </p:cNvSpPr>
              <p:nvPr/>
            </p:nvSpPr>
            <p:spPr bwMode="auto">
              <a:xfrm>
                <a:off x="3592" y="306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" name="Oval 339"/>
              <p:cNvSpPr>
                <a:spLocks noChangeAspect="1" noChangeArrowheads="1"/>
              </p:cNvSpPr>
              <p:nvPr/>
            </p:nvSpPr>
            <p:spPr bwMode="auto">
              <a:xfrm>
                <a:off x="3736" y="3163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" name="Oval 340"/>
              <p:cNvSpPr>
                <a:spLocks noChangeAspect="1" noChangeArrowheads="1"/>
              </p:cNvSpPr>
              <p:nvPr/>
            </p:nvSpPr>
            <p:spPr bwMode="auto">
              <a:xfrm>
                <a:off x="3876" y="314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" name="Oval 341"/>
              <p:cNvSpPr>
                <a:spLocks noChangeAspect="1" noChangeArrowheads="1"/>
              </p:cNvSpPr>
              <p:nvPr/>
            </p:nvSpPr>
            <p:spPr bwMode="auto">
              <a:xfrm>
                <a:off x="3796" y="325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" name="Oval 342"/>
              <p:cNvSpPr>
                <a:spLocks noChangeAspect="1" noChangeArrowheads="1"/>
              </p:cNvSpPr>
              <p:nvPr/>
            </p:nvSpPr>
            <p:spPr bwMode="auto">
              <a:xfrm>
                <a:off x="3820" y="303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" name="Oval 343"/>
              <p:cNvSpPr>
                <a:spLocks noChangeAspect="1" noChangeArrowheads="1"/>
              </p:cNvSpPr>
              <p:nvPr/>
            </p:nvSpPr>
            <p:spPr bwMode="auto">
              <a:xfrm>
                <a:off x="3704" y="3159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6" name="Oval 344"/>
              <p:cNvSpPr>
                <a:spLocks noChangeAspect="1" noChangeArrowheads="1"/>
              </p:cNvSpPr>
              <p:nvPr/>
            </p:nvSpPr>
            <p:spPr bwMode="auto">
              <a:xfrm>
                <a:off x="3924" y="324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" name="Oval 345"/>
              <p:cNvSpPr>
                <a:spLocks noChangeAspect="1" noChangeArrowheads="1"/>
              </p:cNvSpPr>
              <p:nvPr/>
            </p:nvSpPr>
            <p:spPr bwMode="auto">
              <a:xfrm>
                <a:off x="4020" y="324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8" name="Oval 346"/>
              <p:cNvSpPr>
                <a:spLocks noChangeAspect="1" noChangeArrowheads="1"/>
              </p:cNvSpPr>
              <p:nvPr/>
            </p:nvSpPr>
            <p:spPr bwMode="auto">
              <a:xfrm>
                <a:off x="3876" y="300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9" name="Oval 347"/>
              <p:cNvSpPr>
                <a:spLocks noChangeAspect="1" noChangeArrowheads="1"/>
              </p:cNvSpPr>
              <p:nvPr/>
            </p:nvSpPr>
            <p:spPr bwMode="auto">
              <a:xfrm>
                <a:off x="4020" y="310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0" name="Oval 348"/>
              <p:cNvSpPr>
                <a:spLocks noChangeAspect="1" noChangeArrowheads="1"/>
              </p:cNvSpPr>
              <p:nvPr/>
            </p:nvSpPr>
            <p:spPr bwMode="auto">
              <a:xfrm>
                <a:off x="4020" y="319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1" name="Oval 349"/>
              <p:cNvSpPr>
                <a:spLocks noChangeAspect="1" noChangeArrowheads="1"/>
              </p:cNvSpPr>
              <p:nvPr/>
            </p:nvSpPr>
            <p:spPr bwMode="auto">
              <a:xfrm>
                <a:off x="3931" y="3074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2" name="Oval 350"/>
              <p:cNvSpPr>
                <a:spLocks noChangeAspect="1" noChangeArrowheads="1"/>
              </p:cNvSpPr>
              <p:nvPr/>
            </p:nvSpPr>
            <p:spPr bwMode="auto">
              <a:xfrm>
                <a:off x="3760" y="3215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" name="Oval 351"/>
              <p:cNvSpPr>
                <a:spLocks noChangeAspect="1" noChangeArrowheads="1"/>
              </p:cNvSpPr>
              <p:nvPr/>
            </p:nvSpPr>
            <p:spPr bwMode="auto">
              <a:xfrm>
                <a:off x="3791" y="3157"/>
                <a:ext cx="52" cy="5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" name="Oval 352"/>
              <p:cNvSpPr>
                <a:spLocks noChangeAspect="1" noChangeArrowheads="1"/>
              </p:cNvSpPr>
              <p:nvPr/>
            </p:nvSpPr>
            <p:spPr bwMode="auto">
              <a:xfrm>
                <a:off x="3942" y="3131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宋体" pitchFamily="2" charset="-122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7" name="Rectangle 476"/>
            <p:cNvSpPr>
              <a:spLocks noChangeArrowheads="1"/>
            </p:cNvSpPr>
            <p:nvPr/>
          </p:nvSpPr>
          <p:spPr bwMode="auto">
            <a:xfrm>
              <a:off x="3247" y="2561"/>
              <a:ext cx="1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r>
                <a:rPr lang="en-US" altLang="en-US" sz="1200" baseline="-25000">
                  <a:solidFill>
                    <a:srgbClr val="000000"/>
                  </a:solidFill>
                </a:rPr>
                <a:t>2</a:t>
              </a:r>
              <a:endParaRPr lang="en-US" altLang="en-US" baseline="-25000">
                <a:latin typeface="Arial" pitchFamily="34" charset="0"/>
              </a:endParaRPr>
            </a:p>
          </p:txBody>
        </p:sp>
        <p:sp>
          <p:nvSpPr>
            <p:cNvPr id="78" name="Rectangle 477"/>
            <p:cNvSpPr>
              <a:spLocks noChangeArrowheads="1"/>
            </p:cNvSpPr>
            <p:nvPr/>
          </p:nvSpPr>
          <p:spPr bwMode="auto">
            <a:xfrm>
              <a:off x="4998" y="3931"/>
              <a:ext cx="1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r>
                <a:rPr lang="en-US" altLang="en-US" sz="1200" baseline="-25000">
                  <a:solidFill>
                    <a:srgbClr val="000000"/>
                  </a:solidFill>
                </a:rPr>
                <a:t>1</a:t>
              </a:r>
              <a:endParaRPr lang="en-US" altLang="en-US" baseline="-25000">
                <a:latin typeface="Arial" pitchFamily="34" charset="0"/>
              </a:endParaRPr>
            </a:p>
          </p:txBody>
        </p:sp>
        <p:grpSp>
          <p:nvGrpSpPr>
            <p:cNvPr id="79" name="Group 478"/>
            <p:cNvGrpSpPr>
              <a:grpSpLocks/>
            </p:cNvGrpSpPr>
            <p:nvPr/>
          </p:nvGrpSpPr>
          <p:grpSpPr bwMode="auto">
            <a:xfrm>
              <a:off x="3615" y="2733"/>
              <a:ext cx="1146" cy="976"/>
              <a:chOff x="3456" y="1698"/>
              <a:chExt cx="1026" cy="816"/>
            </a:xfrm>
          </p:grpSpPr>
          <p:sp>
            <p:nvSpPr>
              <p:cNvPr id="85" name="Arc 479"/>
              <p:cNvSpPr>
                <a:spLocks/>
              </p:cNvSpPr>
              <p:nvPr/>
            </p:nvSpPr>
            <p:spPr bwMode="auto">
              <a:xfrm rot="10631044">
                <a:off x="3456" y="1698"/>
                <a:ext cx="1026" cy="816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480"/>
              <p:cNvSpPr>
                <a:spLocks noChangeShapeType="1"/>
              </p:cNvSpPr>
              <p:nvPr/>
            </p:nvSpPr>
            <p:spPr bwMode="auto">
              <a:xfrm flipH="1">
                <a:off x="3456" y="1770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481"/>
              <p:cNvSpPr>
                <a:spLocks noChangeShapeType="1"/>
              </p:cNvSpPr>
              <p:nvPr/>
            </p:nvSpPr>
            <p:spPr bwMode="auto">
              <a:xfrm flipH="1">
                <a:off x="3486" y="185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482"/>
              <p:cNvSpPr>
                <a:spLocks noChangeShapeType="1"/>
              </p:cNvSpPr>
              <p:nvPr/>
            </p:nvSpPr>
            <p:spPr bwMode="auto">
              <a:xfrm flipH="1">
                <a:off x="3516" y="193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483"/>
              <p:cNvSpPr>
                <a:spLocks noChangeShapeType="1"/>
              </p:cNvSpPr>
              <p:nvPr/>
            </p:nvSpPr>
            <p:spPr bwMode="auto">
              <a:xfrm flipH="1">
                <a:off x="3552" y="199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484"/>
              <p:cNvSpPr>
                <a:spLocks noChangeShapeType="1"/>
              </p:cNvSpPr>
              <p:nvPr/>
            </p:nvSpPr>
            <p:spPr bwMode="auto">
              <a:xfrm flipH="1">
                <a:off x="3606" y="2070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485"/>
              <p:cNvSpPr>
                <a:spLocks noChangeShapeType="1"/>
              </p:cNvSpPr>
              <p:nvPr/>
            </p:nvSpPr>
            <p:spPr bwMode="auto">
              <a:xfrm flipH="1">
                <a:off x="3648" y="211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486"/>
              <p:cNvSpPr>
                <a:spLocks noChangeShapeType="1"/>
              </p:cNvSpPr>
              <p:nvPr/>
            </p:nvSpPr>
            <p:spPr bwMode="auto">
              <a:xfrm flipH="1">
                <a:off x="3688" y="216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487"/>
              <p:cNvSpPr>
                <a:spLocks noChangeShapeType="1"/>
              </p:cNvSpPr>
              <p:nvPr/>
            </p:nvSpPr>
            <p:spPr bwMode="auto">
              <a:xfrm flipH="1">
                <a:off x="3740" y="220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488"/>
              <p:cNvSpPr>
                <a:spLocks noChangeShapeType="1"/>
              </p:cNvSpPr>
              <p:nvPr/>
            </p:nvSpPr>
            <p:spPr bwMode="auto">
              <a:xfrm flipH="1">
                <a:off x="3788" y="2246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489"/>
              <p:cNvSpPr>
                <a:spLocks noChangeShapeType="1"/>
              </p:cNvSpPr>
              <p:nvPr/>
            </p:nvSpPr>
            <p:spPr bwMode="auto">
              <a:xfrm flipH="1">
                <a:off x="3836" y="228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490"/>
              <p:cNvSpPr>
                <a:spLocks noChangeShapeType="1"/>
              </p:cNvSpPr>
              <p:nvPr/>
            </p:nvSpPr>
            <p:spPr bwMode="auto">
              <a:xfrm flipH="1">
                <a:off x="4100" y="239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491"/>
              <p:cNvSpPr>
                <a:spLocks noChangeShapeType="1"/>
              </p:cNvSpPr>
              <p:nvPr/>
            </p:nvSpPr>
            <p:spPr bwMode="auto">
              <a:xfrm flipH="1">
                <a:off x="4036" y="237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492"/>
              <p:cNvSpPr>
                <a:spLocks noChangeShapeType="1"/>
              </p:cNvSpPr>
              <p:nvPr/>
            </p:nvSpPr>
            <p:spPr bwMode="auto">
              <a:xfrm flipH="1">
                <a:off x="3964" y="234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493"/>
              <p:cNvSpPr>
                <a:spLocks noChangeShapeType="1"/>
              </p:cNvSpPr>
              <p:nvPr/>
            </p:nvSpPr>
            <p:spPr bwMode="auto">
              <a:xfrm flipH="1">
                <a:off x="3896" y="2310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494"/>
              <p:cNvSpPr>
                <a:spLocks noChangeShapeType="1"/>
              </p:cNvSpPr>
              <p:nvPr/>
            </p:nvSpPr>
            <p:spPr bwMode="auto">
              <a:xfrm flipH="1">
                <a:off x="4288" y="2422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495"/>
              <p:cNvSpPr>
                <a:spLocks noChangeShapeType="1"/>
              </p:cNvSpPr>
              <p:nvPr/>
            </p:nvSpPr>
            <p:spPr bwMode="auto">
              <a:xfrm flipH="1">
                <a:off x="4220" y="2418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496"/>
              <p:cNvSpPr>
                <a:spLocks noChangeShapeType="1"/>
              </p:cNvSpPr>
              <p:nvPr/>
            </p:nvSpPr>
            <p:spPr bwMode="auto">
              <a:xfrm flipH="1">
                <a:off x="4168" y="241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497"/>
              <p:cNvSpPr>
                <a:spLocks noChangeShapeType="1"/>
              </p:cNvSpPr>
              <p:nvPr/>
            </p:nvSpPr>
            <p:spPr bwMode="auto">
              <a:xfrm flipH="1">
                <a:off x="4360" y="2434"/>
                <a:ext cx="3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Text Box 498"/>
            <p:cNvSpPr txBox="1">
              <a:spLocks noChangeArrowheads="1"/>
            </p:cNvSpPr>
            <p:nvPr/>
          </p:nvSpPr>
          <p:spPr bwMode="auto">
            <a:xfrm>
              <a:off x="4076" y="2850"/>
              <a:ext cx="11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Arial" pitchFamily="34" charset="0"/>
                </a:rPr>
                <a:t>Failure Region</a:t>
              </a:r>
            </a:p>
          </p:txBody>
        </p:sp>
        <p:sp>
          <p:nvSpPr>
            <p:cNvPr id="81" name="Text Box 499"/>
            <p:cNvSpPr txBox="1">
              <a:spLocks noChangeArrowheads="1"/>
            </p:cNvSpPr>
            <p:nvPr/>
          </p:nvSpPr>
          <p:spPr bwMode="auto">
            <a:xfrm>
              <a:off x="3129" y="3646"/>
              <a:ext cx="11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Arial" pitchFamily="34" charset="0"/>
                </a:rPr>
                <a:t>Safe Region</a:t>
              </a:r>
            </a:p>
          </p:txBody>
        </p:sp>
        <p:sp>
          <p:nvSpPr>
            <p:cNvPr id="82" name="Oval 500"/>
            <p:cNvSpPr>
              <a:spLocks noChangeAspect="1" noChangeArrowheads="1"/>
            </p:cNvSpPr>
            <p:nvPr/>
          </p:nvSpPr>
          <p:spPr bwMode="auto">
            <a:xfrm>
              <a:off x="4431" y="3597"/>
              <a:ext cx="12" cy="1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Line 543"/>
            <p:cNvSpPr>
              <a:spLocks noChangeShapeType="1"/>
            </p:cNvSpPr>
            <p:nvPr/>
          </p:nvSpPr>
          <p:spPr bwMode="auto">
            <a:xfrm flipV="1">
              <a:off x="3209" y="2575"/>
              <a:ext cx="0" cy="1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44"/>
            <p:cNvSpPr>
              <a:spLocks noChangeShapeType="1"/>
            </p:cNvSpPr>
            <p:nvPr/>
          </p:nvSpPr>
          <p:spPr bwMode="auto">
            <a:xfrm>
              <a:off x="3209" y="3896"/>
              <a:ext cx="19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1535185" y="3127121"/>
            <a:ext cx="24072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Nominal design point</a:t>
            </a:r>
            <a:endParaRPr lang="en-US" sz="2000" dirty="0"/>
          </a:p>
        </p:txBody>
      </p:sp>
      <p:sp>
        <p:nvSpPr>
          <p:cNvPr id="149" name="Oval 293"/>
          <p:cNvSpPr>
            <a:spLocks noChangeAspect="1" noChangeArrowheads="1"/>
          </p:cNvSpPr>
          <p:nvPr/>
        </p:nvSpPr>
        <p:spPr bwMode="auto">
          <a:xfrm>
            <a:off x="5859187" y="5745068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9pPr>
          </a:lstStyle>
          <a:p>
            <a:endParaRPr lang="en-US" altLang="en-US"/>
          </a:p>
        </p:txBody>
      </p:sp>
      <p:sp>
        <p:nvSpPr>
          <p:cNvPr id="151" name="Oval 293"/>
          <p:cNvSpPr>
            <a:spLocks noChangeAspect="1" noChangeArrowheads="1"/>
          </p:cNvSpPr>
          <p:nvPr/>
        </p:nvSpPr>
        <p:spPr bwMode="auto">
          <a:xfrm>
            <a:off x="1199148" y="3242072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9pPr>
          </a:lstStyle>
          <a:p>
            <a:endParaRPr lang="en-US" altLang="en-US"/>
          </a:p>
        </p:txBody>
      </p:sp>
      <p:sp>
        <p:nvSpPr>
          <p:cNvPr id="152" name="Oval 272"/>
          <p:cNvSpPr>
            <a:spLocks noChangeAspect="1" noChangeArrowheads="1"/>
          </p:cNvSpPr>
          <p:nvPr/>
        </p:nvSpPr>
        <p:spPr bwMode="auto">
          <a:xfrm>
            <a:off x="1280430" y="3930736"/>
            <a:ext cx="28575" cy="285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9pPr>
          </a:lstStyle>
          <a:p>
            <a:endParaRPr lang="en-US" altLang="en-US"/>
          </a:p>
        </p:txBody>
      </p:sp>
      <p:sp>
        <p:nvSpPr>
          <p:cNvPr id="153" name="TextBox 152"/>
          <p:cNvSpPr txBox="1"/>
          <p:nvPr/>
        </p:nvSpPr>
        <p:spPr>
          <a:xfrm>
            <a:off x="1535185" y="3759256"/>
            <a:ext cx="22886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Actual design points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590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宋体" pitchFamily="2" charset="-122"/>
              </a:rPr>
              <a:t>RBD ensures </a:t>
            </a:r>
            <a:r>
              <a:rPr lang="en-US" altLang="en-US" dirty="0">
                <a:ea typeface="宋体" pitchFamily="2" charset="-122"/>
              </a:rPr>
              <a:t>that a design has the probability of failure less than an acceptable </a:t>
            </a:r>
            <a:r>
              <a:rPr lang="en-US" altLang="en-US" dirty="0" smtClean="0">
                <a:ea typeface="宋体" pitchFamily="2" charset="-122"/>
              </a:rPr>
              <a:t>level</a:t>
            </a:r>
            <a:r>
              <a:rPr lang="en-US" altLang="en-US" dirty="0">
                <a:ea typeface="宋体" pitchFamily="2" charset="-122"/>
              </a:rPr>
              <a:t>, and</a:t>
            </a:r>
          </a:p>
          <a:p>
            <a:r>
              <a:rPr lang="en-US" altLang="en-US" dirty="0">
                <a:ea typeface="宋体" pitchFamily="2" charset="-122"/>
              </a:rPr>
              <a:t>therefore ensures that </a:t>
            </a:r>
            <a:r>
              <a:rPr lang="en-US" altLang="en-US" dirty="0" smtClean="0">
                <a:ea typeface="宋体" pitchFamily="2" charset="-122"/>
              </a:rPr>
              <a:t>events </a:t>
            </a:r>
            <a:r>
              <a:rPr lang="en-US" altLang="en-US" dirty="0">
                <a:ea typeface="宋体" pitchFamily="2" charset="-122"/>
              </a:rPr>
              <a:t>that lead to catastrophe are extremely unlikely. </a:t>
            </a:r>
          </a:p>
          <a:p>
            <a:r>
              <a:rPr lang="en-US" dirty="0" smtClean="0"/>
              <a:t>RBD is achieved by maximizing cost and maintaining reliability at a required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important mechanical components in important applications,</a:t>
            </a:r>
          </a:p>
          <a:p>
            <a:r>
              <a:rPr lang="en-US" dirty="0" smtClean="0"/>
              <a:t>a factor of safety may not be sufficient to account for uncertainties;</a:t>
            </a:r>
          </a:p>
          <a:p>
            <a:r>
              <a:rPr lang="en-US" dirty="0" smtClean="0"/>
              <a:t>it is imperative to consider reliability.</a:t>
            </a:r>
          </a:p>
          <a:p>
            <a:r>
              <a:rPr lang="en-US" dirty="0" smtClean="0"/>
              <a:t>Uncertainty can be modeled probabilistically.</a:t>
            </a:r>
          </a:p>
          <a:p>
            <a:r>
              <a:rPr lang="en-US" dirty="0" smtClean="0"/>
              <a:t>Reliability can be estimated by  FOSM and MCS.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1" y="274638"/>
            <a:ext cx="867017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Uncertainty </a:t>
            </a:r>
            <a:r>
              <a:rPr lang="en-US" dirty="0"/>
              <a:t>in </a:t>
            </a:r>
            <a:r>
              <a:rPr lang="en-US" dirty="0" smtClean="0"/>
              <a:t>Mechanical Components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07152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</a:t>
                </a:r>
                <a:r>
                  <a:rPr lang="en-US" dirty="0"/>
                  <a:t>simply-supported </a:t>
                </a:r>
                <a:r>
                  <a:rPr lang="en-US" dirty="0" smtClean="0"/>
                  <a:t>beam </a:t>
                </a:r>
                <a:r>
                  <a:rPr lang="en-US" dirty="0"/>
                  <a:t>has a diameter of 1.25 </a:t>
                </a:r>
                <a:r>
                  <a:rPr lang="en-US" dirty="0" smtClean="0"/>
                  <a:t>in. The </a:t>
                </a:r>
                <a:r>
                  <a:rPr lang="en-US" dirty="0"/>
                  <a:t>deflection </a:t>
                </a:r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should be less </a:t>
                </a:r>
                <a:r>
                  <a:rPr lang="en-US" dirty="0"/>
                  <a:t>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0.00375 in</a:t>
                </a:r>
                <a:r>
                  <a:rPr lang="en-US" dirty="0" smtClean="0"/>
                  <a:t>. Can the requirement be met?</a:t>
                </a:r>
              </a:p>
              <a:p>
                <a:r>
                  <a:rPr lang="en-US" dirty="0" smtClean="0"/>
                  <a:t>Everything is modeled perfectly.</a:t>
                </a:r>
              </a:p>
              <a:p>
                <a:r>
                  <a:rPr lang="en-US" dirty="0" smtClean="0"/>
                  <a:t>In reality, the forces and dimensions are all random.</a:t>
                </a:r>
              </a:p>
              <a:p>
                <a:r>
                  <a:rPr lang="en-US" dirty="0" smtClean="0"/>
                  <a:t>So is the deflection.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07152"/>
                <a:ext cx="8229600" cy="4525963"/>
              </a:xfrm>
              <a:blipFill rotWithShape="1">
                <a:blip r:embed="rId2"/>
                <a:stretch>
                  <a:fillRect l="-1630" t="-175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55" y="3915023"/>
            <a:ext cx="310515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Uncertainty Come From?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Manufacturing impression</a:t>
            </a:r>
          </a:p>
          <a:p>
            <a:pPr lvl="1"/>
            <a:r>
              <a:rPr lang="en-US" dirty="0" smtClean="0"/>
              <a:t>Dimensions of a component</a:t>
            </a:r>
          </a:p>
          <a:p>
            <a:pPr lvl="1"/>
            <a:r>
              <a:rPr lang="en-US" dirty="0" smtClean="0"/>
              <a:t>Material properties</a:t>
            </a:r>
          </a:p>
          <a:p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Loading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Different users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Consider Uncertainty?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the true solution.</a:t>
            </a:r>
          </a:p>
          <a:p>
            <a:r>
              <a:rPr lang="en-US" dirty="0" smtClean="0"/>
              <a:t>We know the effect of uncertainty.</a:t>
            </a:r>
          </a:p>
          <a:p>
            <a:r>
              <a:rPr lang="en-US" dirty="0" smtClean="0"/>
              <a:t>We can make more reliable decisions.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98" y="1350818"/>
            <a:ext cx="859233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use probability distributions to model parameters with uncertainty.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Model Uncertainty?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99" y="2494006"/>
            <a:ext cx="5578475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0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814" y="1494403"/>
            <a:ext cx="5224423" cy="7648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With more samples, we can draw a histogram.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54" y="1130656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1814" y="2836182"/>
                <a:ext cx="5224422" cy="12117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 smtClean="0"/>
                  <a:t>If y-axis is frequency and the number of samples is infinity, we get a probability density function (PDF)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𝑓</m:t>
                    </m:r>
                    <m:r>
                      <a:rPr lang="en-US" sz="2700" b="0" i="1" smtClean="0">
                        <a:latin typeface="Cambria Math"/>
                      </a:rPr>
                      <m:t>(</m:t>
                    </m:r>
                    <m:r>
                      <a:rPr lang="en-US" sz="2700" b="0" i="1" smtClean="0">
                        <a:latin typeface="Cambria Math"/>
                      </a:rPr>
                      <m:t>𝑥</m:t>
                    </m:r>
                    <m:r>
                      <a:rPr lang="en-US" sz="27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700" dirty="0" smtClean="0"/>
                  <a:t>. </a:t>
                </a:r>
                <a:endParaRPr lang="en-US" sz="27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14" y="2836182"/>
                <a:ext cx="5224422" cy="1211786"/>
              </a:xfrm>
              <a:prstGeom prst="rect">
                <a:avLst/>
              </a:prstGeom>
              <a:blipFill rotWithShape="1">
                <a:blip r:embed="rId3"/>
                <a:stretch>
                  <a:fillRect l="-1984" t="-4020" r="-1634" b="-56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48" y="3442075"/>
            <a:ext cx="2840812" cy="213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71814" y="4552464"/>
                <a:ext cx="5224423" cy="1258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 smtClean="0"/>
                  <a:t>The probability of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𝑎</m:t>
                    </m:r>
                    <m:r>
                      <a:rPr lang="en-US" sz="27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700" b="0" i="1" smtClean="0">
                        <a:latin typeface="Cambria Math"/>
                      </a:rPr>
                      <m:t>𝑋</m:t>
                    </m:r>
                    <m:r>
                      <a:rPr lang="en-US" sz="27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7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sz="27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700" b="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 smtClean="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/>
                          </a:rPr>
                          <m:t>𝑎</m:t>
                        </m:r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700" i="1">
                            <a:latin typeface="Cambria Math"/>
                          </a:rPr>
                          <m:t>𝑋</m:t>
                        </m:r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27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7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  <m:e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14" y="4552464"/>
                <a:ext cx="5224423" cy="1258888"/>
              </a:xfrm>
              <a:prstGeom prst="rect">
                <a:avLst/>
              </a:prstGeom>
              <a:blipFill rotWithShape="1">
                <a:blip r:embed="rId5"/>
                <a:stretch>
                  <a:fillRect l="-1984" t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699" y="1416051"/>
                <a:ext cx="4981575" cy="452596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:  cumulative distribution function (CDF)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2800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sym typeface="Symbol"/>
                      </a:rPr>
                      <m:t>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sym typeface="Symbo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sym typeface="Symbol"/>
                                  </a:rPr>
                                  <m:t>𝑌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800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=1−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699" y="1416051"/>
                <a:ext cx="4981575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76" y="1417638"/>
            <a:ext cx="4638124" cy="347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6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More about Standard Deviation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148" r="-222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indicates how data spread around the mean.</a:t>
            </a:r>
          </a:p>
          <a:p>
            <a:r>
              <a:rPr lang="en-US" dirty="0" smtClean="0"/>
              <a:t>It is always non-negative.</a:t>
            </a:r>
          </a:p>
          <a:p>
            <a:r>
              <a:rPr lang="en-US" dirty="0" smtClean="0"/>
              <a:t>High </a:t>
            </a:r>
            <a:r>
              <a:rPr lang="en-US" dirty="0" err="1" smtClean="0"/>
              <a:t>std</a:t>
            </a:r>
            <a:r>
              <a:rPr lang="en-US" dirty="0" smtClean="0"/>
              <a:t> means</a:t>
            </a:r>
          </a:p>
          <a:p>
            <a:pPr lvl="1"/>
            <a:r>
              <a:rPr lang="en-US" dirty="0" smtClean="0"/>
              <a:t>High dispersion</a:t>
            </a:r>
          </a:p>
          <a:p>
            <a:pPr lvl="1"/>
            <a:r>
              <a:rPr lang="en-US" dirty="0" smtClean="0"/>
              <a:t>High uncertainty</a:t>
            </a:r>
          </a:p>
          <a:p>
            <a:pPr lvl="1"/>
            <a:r>
              <a:rPr lang="en-US" dirty="0" smtClean="0"/>
              <a:t>High risk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6395</TotalTime>
  <Words>628</Words>
  <Application>Microsoft Office PowerPoint</Application>
  <PresentationFormat>On-screen Show (4:3)</PresentationFormat>
  <Paragraphs>178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Airal</vt:lpstr>
      <vt:lpstr>SimSun</vt:lpstr>
      <vt:lpstr>SimSun</vt:lpstr>
      <vt:lpstr>Arial</vt:lpstr>
      <vt:lpstr>Calibri</vt:lpstr>
      <vt:lpstr>Cambria Math</vt:lpstr>
      <vt:lpstr>Symbol</vt:lpstr>
      <vt:lpstr>Times</vt:lpstr>
      <vt:lpstr>Office Theme</vt:lpstr>
      <vt:lpstr>Picture</vt:lpstr>
      <vt:lpstr>Machine Design Under Uncertainty</vt:lpstr>
      <vt:lpstr>Outline</vt:lpstr>
      <vt:lpstr>Uncertainty in Mechanical Components</vt:lpstr>
      <vt:lpstr>Where Does Uncertainty Come From? </vt:lpstr>
      <vt:lpstr>Why Consider Uncertainty?</vt:lpstr>
      <vt:lpstr>How Do We Model Uncertainty?</vt:lpstr>
      <vt:lpstr>Probability Distribution</vt:lpstr>
      <vt:lpstr>Normal Distribution</vt:lpstr>
      <vt:lpstr>More about Standard Deviation σ (std)</vt:lpstr>
      <vt:lpstr>More Than One Random Variables</vt:lpstr>
      <vt:lpstr>Reliability</vt:lpstr>
      <vt:lpstr>First Order Second Moment Method (FOSM)</vt:lpstr>
      <vt:lpstr>Monte Carlo Simulation (MCS)*</vt:lpstr>
      <vt:lpstr>Step 1: Sampling on random variables</vt:lpstr>
      <vt:lpstr>Step 2: Obtain Samples of Output</vt:lpstr>
      <vt:lpstr>Step 3: Statistic Analysis on output</vt:lpstr>
      <vt:lpstr>FORM vs MCS</vt:lpstr>
      <vt:lpstr>Example - FOSM</vt:lpstr>
      <vt:lpstr>Example - FOSM</vt:lpstr>
      <vt:lpstr>Example - FOSM</vt:lpstr>
      <vt:lpstr>Example - MCS</vt:lpstr>
      <vt:lpstr>100 and 1000 Simulations</vt:lpstr>
      <vt:lpstr>1e5 Simulations</vt:lpstr>
      <vt:lpstr>Reliability –Based Design (RBD)</vt:lpstr>
      <vt:lpstr>RBD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 Stiritz</dc:creator>
  <cp:lastModifiedBy>Du, Xiaoping</cp:lastModifiedBy>
  <cp:revision>184</cp:revision>
  <cp:lastPrinted>2013-11-08T20:24:46Z</cp:lastPrinted>
  <dcterms:created xsi:type="dcterms:W3CDTF">2011-02-25T16:10:15Z</dcterms:created>
  <dcterms:modified xsi:type="dcterms:W3CDTF">2015-06-29T01:22:33Z</dcterms:modified>
</cp:coreProperties>
</file>