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4" r:id="rId5"/>
    <p:sldId id="259" r:id="rId6"/>
    <p:sldId id="295" r:id="rId7"/>
    <p:sldId id="260" r:id="rId8"/>
    <p:sldId id="261" r:id="rId9"/>
    <p:sldId id="263" r:id="rId10"/>
    <p:sldId id="264" r:id="rId11"/>
    <p:sldId id="277" r:id="rId12"/>
    <p:sldId id="268" r:id="rId13"/>
    <p:sldId id="278" r:id="rId14"/>
    <p:sldId id="279" r:id="rId15"/>
    <p:sldId id="280" r:id="rId16"/>
    <p:sldId id="281" r:id="rId17"/>
    <p:sldId id="282" r:id="rId18"/>
    <p:sldId id="283" r:id="rId19"/>
    <p:sldId id="293" r:id="rId20"/>
    <p:sldId id="288" r:id="rId21"/>
    <p:sldId id="289" r:id="rId22"/>
    <p:sldId id="290" r:id="rId23"/>
    <p:sldId id="284" r:id="rId24"/>
    <p:sldId id="287" r:id="rId25"/>
    <p:sldId id="276" r:id="rId26"/>
    <p:sldId id="292" r:id="rId2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EE0E-4CBD-44D7-B269-7F96A088122C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52C0-6992-4BAA-BBE6-548A637ED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52C0-6992-4BAA-BBE6-548A637EDF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353"/>
            <a:ext cx="9143999" cy="1186249"/>
          </a:xfrm>
        </p:spPr>
        <p:txBody>
          <a:bodyPr>
            <a:normAutofit/>
          </a:bodyPr>
          <a:lstStyle/>
          <a:p>
            <a:r>
              <a:rPr lang="en-US" dirty="0" smtClean="0"/>
              <a:t>Probabilistic </a:t>
            </a:r>
            <a:r>
              <a:rPr lang="en-US" dirty="0"/>
              <a:t>Mechanism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699" y="1416051"/>
                <a:ext cx="4981575" cy="452596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:  cumulative distribution function (CDF)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sym typeface="Symbol"/>
                                  </a:rPr>
                                  <m:t>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8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=1−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99" y="1416051"/>
                <a:ext cx="4981575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76" y="1417638"/>
            <a:ext cx="4638124" cy="347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More about Standard Deviation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148" r="-222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indicates how data spread around the mean.</a:t>
            </a:r>
          </a:p>
          <a:p>
            <a:r>
              <a:rPr lang="en-US" dirty="0" smtClean="0"/>
              <a:t>It is always non-negative.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std</a:t>
            </a:r>
            <a:r>
              <a:rPr lang="en-US" dirty="0" smtClean="0"/>
              <a:t> means</a:t>
            </a:r>
          </a:p>
          <a:p>
            <a:pPr lvl="1"/>
            <a:r>
              <a:rPr lang="en-US" dirty="0" smtClean="0"/>
              <a:t>High dispersion</a:t>
            </a:r>
          </a:p>
          <a:p>
            <a:pPr lvl="1"/>
            <a:r>
              <a:rPr lang="en-US" dirty="0" smtClean="0"/>
              <a:t>High uncertainty</a:t>
            </a:r>
          </a:p>
          <a:p>
            <a:pPr lvl="1"/>
            <a:r>
              <a:rPr lang="en-US" dirty="0" smtClean="0"/>
              <a:t>High risk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One Random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ea typeface="Cambria Math"/>
                  </a:rPr>
                  <a:t>If all lengths are normally distributed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/>
                  </a:rPr>
                  <a:t> are independent</a:t>
                </a:r>
                <a:endParaRPr lang="en-US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+⋯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are constants.</a:t>
                </a:r>
              </a:p>
              <a:p>
                <a:r>
                  <a:rPr lang="en-US" dirty="0" smtClean="0"/>
                  <a:t>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baseline="-2500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+⋯+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Reliability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6586"/>
                <a:ext cx="8460297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the required motion error be </a:t>
                </a:r>
                <a:r>
                  <a:rPr lang="en-US" i="1" dirty="0" smtClean="0">
                    <a:sym typeface="Symbol"/>
                  </a:rPr>
                  <a:t>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Mechanism reliability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r>
                      <a:rPr lang="en-US" i="1">
                        <a:latin typeface="Cambria Math"/>
                      </a:rPr>
                      <m:t>⁡{</m:t>
                    </m:r>
                    <m:r>
                      <a:rPr lang="en-US" i="1">
                        <a:latin typeface="Cambria Math"/>
                        <a:sym typeface="Symbol"/>
                      </a:rPr>
                      <m:t>|</m:t>
                    </m:r>
                    <m:r>
                      <a:rPr lang="en-US" i="1">
                        <a:latin typeface="Cambria Math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  <a:sym typeface="Symbol"/>
                          </a:rPr>
                          <m:t>𝐑</m:t>
                        </m:r>
                      </m:e>
                    </m:d>
                    <m:r>
                      <a:rPr lang="en-US" i="1">
                        <a:latin typeface="Cambria Math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|&lt;</m:t>
                    </m:r>
                    <m:r>
                      <m:rPr>
                        <m:nor/>
                      </m:rPr>
                      <a:rPr lang="en-US" i="1" dirty="0">
                        <a:sym typeface="Symbol"/>
                      </a:rPr>
                      <m:t>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Probability of failure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r>
                      <a:rPr lang="en-US" i="1">
                        <a:latin typeface="Cambria Math"/>
                      </a:rPr>
                      <m:t>⁡{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  <a:sym typeface="Symbol"/>
                              </a:rPr>
                              <m:t>𝐑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sym typeface="Symbol"/>
                      </a:rPr>
                      <m:t>}&gt;</m:t>
                    </m:r>
                    <m:r>
                      <m:rPr>
                        <m:nor/>
                      </m:rPr>
                      <a:rPr lang="en-US" i="1" dirty="0">
                        <a:sym typeface="Symbol"/>
                      </a:rPr>
                      <m:t>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r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  <a:sym typeface="Symbol"/>
                              </a:rPr>
                              <m:t>𝐑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sym typeface="Symbol"/>
                          </a:rPr>
                          <m:t>&gt;</m:t>
                        </m:r>
                        <m:r>
                          <m:rPr>
                            <m:nor/>
                          </m:rPr>
                          <a:rPr lang="en-US" i="1" dirty="0">
                            <a:sym typeface="Symbol"/>
                          </a:rPr>
                          <m:t>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  <a:sym typeface="Symbol"/>
                              </a:rPr>
                              <m:t>𝐑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i="1" dirty="0">
                            <a:sym typeface="Symbol"/>
                          </a:rPr>
                          <m:t>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6586"/>
                <a:ext cx="8460297" cy="4525963"/>
              </a:xfrm>
              <a:blipFill rotWithShape="1">
                <a:blip r:embed="rId2"/>
                <a:stretch>
                  <a:fillRect l="-1585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197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First Order Second Moment Method (FOSM)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669" y="1535185"/>
                <a:ext cx="8682605" cy="475655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Assume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are independent</a:t>
                </a:r>
              </a:p>
              <a:p>
                <a:r>
                  <a:rPr lang="en-US" dirty="0" smtClean="0"/>
                  <a:t>First order Taylor expansion for motion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𝜓</m:t>
                    </m:r>
                    <m:r>
                      <a:rPr lang="en-US" i="1">
                        <a:latin typeface="Cambria Math"/>
                      </a:rPr>
                      <m:t> =</m:t>
                    </m:r>
                    <m:r>
                      <a:rPr lang="en-US" i="1">
                        <a:latin typeface="Cambria Math"/>
                        <a:sym typeface="Symbol"/>
                      </a:rPr>
                      <m:t>𝑓</m:t>
                    </m:r>
                    <m:r>
                      <a:rPr lang="en-US" i="1">
                        <a:latin typeface="Cambria Math"/>
                        <a:sym typeface="Symbol"/>
                      </a:rPr>
                      <m:t>(</m:t>
                    </m:r>
                    <m:r>
                      <a:rPr lang="en-US" b="1">
                        <a:latin typeface="Cambria Math"/>
                        <a:sym typeface="Symbol"/>
                      </a:rPr>
                      <m:t>𝐑</m:t>
                    </m:r>
                    <m:r>
                      <a:rPr lang="en-US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𝜓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𝐑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𝛍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𝛍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Motion error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/>
                        <a:sym typeface="Symbol"/>
                      </a:rPr>
                      <m:t>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𝛍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sym typeface="Symbol"/>
                          </a:rPr>
                          <m:t>&gt;</m:t>
                        </m:r>
                        <m:r>
                          <m:rPr>
                            <m:nor/>
                          </m:rPr>
                          <a:rPr lang="en-US" i="1" dirty="0">
                            <a:sym typeface="Symbol"/>
                          </a:rPr>
                          <m:t>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sym typeface="Symbol"/>
                          </a:rPr>
                          <m:t>&lt;−</m:t>
                        </m:r>
                        <m:r>
                          <m:rPr>
                            <m:nor/>
                          </m:rPr>
                          <a:rPr lang="en-US" i="1" dirty="0">
                            <a:sym typeface="Symbol"/>
                          </a:rPr>
                          <m:t>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&lt;</m:t>
                        </m:r>
                        <m:r>
                          <m:rPr>
                            <m:nor/>
                          </m:rPr>
                          <a:rPr lang="en-US" i="1" dirty="0">
                            <a:sym typeface="Symbol"/>
                          </a:rPr>
                          <m:t>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sym typeface="Symbol"/>
                          </a:rPr>
                          <m:t>&lt;−</m:t>
                        </m:r>
                        <m:r>
                          <m:rPr>
                            <m:nor/>
                          </m:rPr>
                          <a:rPr lang="en-US" i="1" dirty="0">
                            <a:sym typeface="Symbol"/>
                          </a:rPr>
                          <m:t>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𝜓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𝜓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0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𝜓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𝜓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669" y="1535185"/>
                <a:ext cx="8682605" cy="4756558"/>
              </a:xfrm>
              <a:blipFill rotWithShape="1">
                <a:blip r:embed="rId2"/>
                <a:stretch>
                  <a:fillRect l="-772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 (MCS)*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02" y="1063168"/>
            <a:ext cx="8163098" cy="49291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sampling-based simulation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2633" y="6056591"/>
            <a:ext cx="22845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*This topic is optional.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82638" y="4870450"/>
            <a:ext cx="4210050" cy="512763"/>
          </a:xfrm>
          <a:prstGeom prst="rect">
            <a:avLst/>
          </a:prstGeom>
          <a:solidFill>
            <a:srgbClr val="FFCC99"/>
          </a:solidFill>
          <a:ln w="254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400" b="1">
                <a:latin typeface="Times" charset="0"/>
                <a:ea typeface="宋体" pitchFamily="2" charset="-122"/>
              </a:rPr>
              <a:t>Step 3: Statistic Analysis on model output</a:t>
            </a:r>
          </a:p>
          <a:p>
            <a:pPr algn="ctr">
              <a:defRPr/>
            </a:pPr>
            <a:r>
              <a:rPr lang="en-US" sz="1400">
                <a:latin typeface="Times" charset="0"/>
                <a:ea typeface="宋体" pitchFamily="2" charset="-122"/>
              </a:rPr>
              <a:t>Extracting probabilistic information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90600" y="3584575"/>
            <a:ext cx="3787775" cy="514350"/>
          </a:xfrm>
          <a:prstGeom prst="rect">
            <a:avLst/>
          </a:prstGeom>
          <a:solidFill>
            <a:srgbClr val="FFCC99"/>
          </a:solidFill>
          <a:ln w="2540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400" b="1">
                <a:latin typeface="Times" charset="0"/>
                <a:ea typeface="宋体" pitchFamily="2" charset="-122"/>
              </a:rPr>
              <a:t>Step 2: Numerical Experimentation</a:t>
            </a:r>
          </a:p>
          <a:p>
            <a:pPr algn="ctr">
              <a:defRPr/>
            </a:pPr>
            <a:r>
              <a:rPr lang="en-US" sz="1400">
                <a:latin typeface="Times" charset="0"/>
                <a:ea typeface="宋体" pitchFamily="2" charset="-122"/>
              </a:rPr>
              <a:t>Evaluating performance function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58850" y="2300288"/>
            <a:ext cx="3875088" cy="512762"/>
          </a:xfrm>
          <a:prstGeom prst="rect">
            <a:avLst/>
          </a:prstGeom>
          <a:solidFill>
            <a:srgbClr val="FFCC99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400" b="1">
                <a:latin typeface="Times" charset="0"/>
                <a:ea typeface="宋体" pitchFamily="2" charset="-122"/>
              </a:rPr>
              <a:t>Step 1: Sampling of random variables</a:t>
            </a:r>
          </a:p>
          <a:p>
            <a:pPr algn="ctr">
              <a:defRPr/>
            </a:pPr>
            <a:r>
              <a:rPr lang="en-US" sz="1400">
                <a:latin typeface="Times" charset="0"/>
                <a:ea typeface="宋体" pitchFamily="2" charset="-122"/>
              </a:rPr>
              <a:t>Generating samples of random variables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716588" y="3433763"/>
            <a:ext cx="2916237" cy="1335087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rIns="9144" bIns="9144">
            <a:flatTx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US" altLang="en-US" sz="1600">
                <a:latin typeface="Arial" panose="020B0604020202020204" pitchFamily="34" charset="0"/>
              </a:rPr>
              <a:t>Analysis Model</a:t>
            </a:r>
            <a:endParaRPr lang="en-US" altLang="en-US" sz="160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890838" y="1657350"/>
            <a:ext cx="1587" cy="642938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278188" y="2941638"/>
            <a:ext cx="1933575" cy="514350"/>
          </a:xfrm>
          <a:prstGeom prst="ellipse">
            <a:avLst/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18288" tIns="18288"/>
          <a:lstStyle/>
          <a:p>
            <a:pPr algn="ctr">
              <a:defRPr/>
            </a:pPr>
            <a:r>
              <a:rPr lang="en-US" sz="1200">
                <a:latin typeface="Times" charset="0"/>
                <a:ea typeface="宋体" pitchFamily="2" charset="-122"/>
              </a:rPr>
              <a:t>Samples of input variables</a:t>
            </a:r>
          </a:p>
        </p:txBody>
      </p:sp>
      <p:cxnSp>
        <p:nvCxnSpPr>
          <p:cNvPr id="12" name="AutoShape 14"/>
          <p:cNvCxnSpPr>
            <a:cxnSpLocks noChangeShapeType="1"/>
            <a:endCxn id="7" idx="0"/>
          </p:cNvCxnSpPr>
          <p:nvPr/>
        </p:nvCxnSpPr>
        <p:spPr bwMode="auto">
          <a:xfrm>
            <a:off x="2882900" y="2800350"/>
            <a:ext cx="1588" cy="771525"/>
          </a:xfrm>
          <a:prstGeom prst="straightConnector1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5"/>
          <p:cNvCxnSpPr>
            <a:cxnSpLocks noChangeShapeType="1"/>
            <a:stCxn id="7" idx="2"/>
            <a:endCxn id="6" idx="0"/>
          </p:cNvCxnSpPr>
          <p:nvPr/>
        </p:nvCxnSpPr>
        <p:spPr bwMode="auto">
          <a:xfrm>
            <a:off x="2884488" y="4111625"/>
            <a:ext cx="3175" cy="746125"/>
          </a:xfrm>
          <a:prstGeom prst="straightConnector1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278188" y="4227513"/>
            <a:ext cx="1933575" cy="514350"/>
          </a:xfrm>
          <a:prstGeom prst="ellipse">
            <a:avLst/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18288" tIns="18288"/>
          <a:lstStyle/>
          <a:p>
            <a:pPr algn="ctr">
              <a:defRPr/>
            </a:pPr>
            <a:r>
              <a:rPr lang="en-US" sz="1200">
                <a:latin typeface="Times" charset="0"/>
                <a:ea typeface="宋体" pitchFamily="2" charset="-122"/>
              </a:rPr>
              <a:t>Samples of output variables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3084513" y="5511800"/>
            <a:ext cx="2706687" cy="793750"/>
          </a:xfrm>
          <a:prstGeom prst="ellipse">
            <a:avLst/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18288" tIns="18288"/>
          <a:lstStyle/>
          <a:p>
            <a:pPr algn="ctr">
              <a:defRPr/>
            </a:pPr>
            <a:r>
              <a:rPr lang="en-US" sz="1200">
                <a:latin typeface="Times" charset="0"/>
                <a:ea typeface="宋体" pitchFamily="2" charset="-122"/>
              </a:rPr>
              <a:t>Probabilistic characteristics of output variables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890838" y="5383213"/>
            <a:ext cx="1587" cy="900112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" name="AutoShape 19"/>
          <p:cNvCxnSpPr>
            <a:cxnSpLocks noChangeShapeType="1"/>
            <a:stCxn id="11" idx="6"/>
            <a:endCxn id="9" idx="0"/>
          </p:cNvCxnSpPr>
          <p:nvPr/>
        </p:nvCxnSpPr>
        <p:spPr bwMode="auto">
          <a:xfrm>
            <a:off x="5219700" y="3198813"/>
            <a:ext cx="1955800" cy="234950"/>
          </a:xfrm>
          <a:prstGeom prst="curvedConnector2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0"/>
          <p:cNvCxnSpPr>
            <a:cxnSpLocks noChangeShapeType="1"/>
            <a:stCxn id="9" idx="2"/>
            <a:endCxn id="6" idx="3"/>
          </p:cNvCxnSpPr>
          <p:nvPr/>
        </p:nvCxnSpPr>
        <p:spPr bwMode="auto">
          <a:xfrm rot="5400000">
            <a:off x="5911056" y="3863182"/>
            <a:ext cx="358775" cy="2170112"/>
          </a:xfrm>
          <a:prstGeom prst="curvedConnector2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21"/>
          <p:cNvCxnSpPr>
            <a:cxnSpLocks noChangeShapeType="1"/>
            <a:stCxn id="9" idx="1"/>
            <a:endCxn id="7" idx="3"/>
          </p:cNvCxnSpPr>
          <p:nvPr/>
        </p:nvCxnSpPr>
        <p:spPr bwMode="auto">
          <a:xfrm rot="10800000">
            <a:off x="4791075" y="3841750"/>
            <a:ext cx="925513" cy="260350"/>
          </a:xfrm>
          <a:prstGeom prst="bentConnector3">
            <a:avLst>
              <a:gd name="adj1" fmla="val 50602"/>
            </a:avLst>
          </a:prstGeom>
          <a:noFill/>
          <a:ln w="31750">
            <a:solidFill>
              <a:srgbClr val="00008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3084513" y="1657350"/>
            <a:ext cx="1933575" cy="514350"/>
          </a:xfrm>
          <a:prstGeom prst="ellipse">
            <a:avLst/>
          </a:prstGeom>
          <a:solidFill>
            <a:srgbClr val="CCFFCC"/>
          </a:solidFill>
          <a:ln w="15875">
            <a:solidFill>
              <a:srgbClr val="339966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18288" tIns="18288"/>
          <a:lstStyle/>
          <a:p>
            <a:pPr algn="ctr">
              <a:defRPr/>
            </a:pPr>
            <a:r>
              <a:rPr lang="en-US" sz="1200">
                <a:latin typeface="Times" charset="0"/>
                <a:ea typeface="宋体" pitchFamily="2" charset="-122"/>
              </a:rPr>
              <a:t>Distributions of input variables</a:t>
            </a:r>
          </a:p>
        </p:txBody>
      </p:sp>
      <p:graphicFrame>
        <p:nvGraphicFramePr>
          <p:cNvPr id="21" name="Object 23"/>
          <p:cNvGraphicFramePr>
            <a:graphicFrameLocks noChangeAspect="1"/>
          </p:cNvGraphicFramePr>
          <p:nvPr/>
        </p:nvGraphicFramePr>
        <p:xfrm>
          <a:off x="5880100" y="3887788"/>
          <a:ext cx="26606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Picture" r:id="rId3" imgW="3105000" imgH="771480" progId="Word.Picture.8">
                  <p:embed/>
                </p:oleObj>
              </mc:Choice>
              <mc:Fallback>
                <p:oleObj name="Picture" r:id="rId3" imgW="3105000" imgH="7714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3887788"/>
                        <a:ext cx="266065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11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48629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Step 1: Sampling on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447675" y="1781695"/>
                <a:ext cx="8229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/>
                  <a:t>Generate samples of input random variables according to their distributions.</a:t>
                </a:r>
              </a:p>
              <a:p>
                <a:pPr>
                  <a:defRPr/>
                </a:pPr>
                <a:r>
                  <a:rPr lang="en-US" dirty="0" smtClean="0"/>
                  <a:t>For example,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, samples can be generated by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.</a:t>
                </a:r>
              </a:p>
              <a:p>
                <a:pPr lvl="1">
                  <a:defRPr/>
                </a:pPr>
                <a:r>
                  <a:rPr lang="en-US" dirty="0" err="1" smtClean="0"/>
                  <a:t>Matlab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normrnd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,1,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) produces a row 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random samples.</a:t>
                </a:r>
              </a:p>
              <a:p>
                <a:pPr lvl="1">
                  <a:defRPr/>
                </a:pPr>
                <a:r>
                  <a:rPr lang="en-US" dirty="0" smtClean="0"/>
                  <a:t>Excel can also be used.</a:t>
                </a:r>
              </a:p>
              <a:p>
                <a:pPr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1781695"/>
                <a:ext cx="82296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63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609600"/>
            <a:ext cx="8658225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Step 2: Obtain Samples of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457200" y="1659948"/>
                <a:ext cx="8229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 smtClean="0"/>
                  <a:t>Suppose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sets of random variables have been generated </a:t>
                </a:r>
              </a:p>
              <a:p>
                <a:pPr marL="0" indent="0">
                  <a:buNone/>
                  <a:defRPr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  <a:defRPr/>
                </a:pPr>
                <a:r>
                  <a:rPr lang="en-US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is the number of simulations</a:t>
                </a:r>
                <a:endParaRPr lang="en-US" dirty="0"/>
              </a:p>
              <a:p>
                <a:pPr>
                  <a:defRPr/>
                </a:pPr>
                <a:r>
                  <a:rPr lang="en-US" dirty="0" smtClean="0"/>
                  <a:t>Then samples </a:t>
                </a:r>
                <a:r>
                  <a:rPr lang="en-US" dirty="0"/>
                  <a:t>of </a:t>
                </a:r>
                <a:r>
                  <a:rPr lang="en-US" dirty="0" smtClean="0"/>
                  <a:t>output s </a:t>
                </a:r>
                <a:r>
                  <a:rPr lang="en-US" dirty="0"/>
                  <a:t>are calculated a</a:t>
                </a:r>
                <a:endParaRPr lang="en-US" dirty="0" smtClean="0"/>
              </a:p>
              <a:p>
                <a:pPr marL="0" indent="0">
                  <a:buNone/>
                  <a:defRPr/>
                </a:pPr>
                <a:r>
                  <a:rPr lang="en-US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59948"/>
                <a:ext cx="8229600" cy="4876800"/>
              </a:xfrm>
              <a:prstGeom prst="rect">
                <a:avLst/>
              </a:prstGeom>
              <a:blipFill rotWithShape="0">
                <a:blip r:embed="rId3"/>
                <a:stretch>
                  <a:fillRect l="-1704" t="-1625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1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Step 3: Statistic Analysis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 txBox="1">
                <a:spLocks noChangeArrowheads="1"/>
              </p:cNvSpPr>
              <p:nvPr/>
            </p:nvSpPr>
            <p:spPr>
              <a:xfrm>
                <a:off x="457200" y="1923011"/>
                <a:ext cx="8229600" cy="3937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2800" dirty="0" smtClean="0"/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  <a:p>
                <a:pPr>
                  <a:lnSpc>
                    <a:spcPct val="80000"/>
                  </a:lnSpc>
                  <a:defRPr/>
                </a:pPr>
                <a:endParaRPr lang="en-US" sz="2800" dirty="0" smtClean="0"/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2800" dirty="0" smtClean="0"/>
                  <a:t>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/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sz="2800" dirty="0" smtClean="0"/>
              </a:p>
              <a:p>
                <a:pPr>
                  <a:lnSpc>
                    <a:spcPct val="80000"/>
                  </a:lnSpc>
                  <a:defRPr/>
                </a:pPr>
                <a:endParaRPr lang="en-US" sz="2800" dirty="0" smtClean="0"/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2800" dirty="0" smtClean="0"/>
                  <a:t>The probability of failure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b="0" dirty="0" smtClean="0"/>
                  <a:t> is the number of failures.</a:t>
                </a:r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b="0" dirty="0" smtClean="0"/>
                  <a:t> =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 smtClean="0"/>
                  <a:t>&lt;0,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sz="2800" b="0" dirty="0" smtClean="0"/>
                  <a:t> </a:t>
                </a:r>
              </a:p>
            </p:txBody>
          </p:sp>
        </mc:Choice>
        <mc:Fallback xmlns="">
          <p:sp>
            <p:nvSpPr>
              <p:cNvPr id="14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23011"/>
                <a:ext cx="8229600" cy="3937462"/>
              </a:xfrm>
              <a:prstGeom prst="rect">
                <a:avLst/>
              </a:prstGeom>
              <a:blipFill rotWithShape="1">
                <a:blip r:embed="rId2"/>
                <a:stretch>
                  <a:fillRect l="-125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SimSun" panose="02010600030101010101" pitchFamily="2" charset="-122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vs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is more efficient</a:t>
            </a:r>
          </a:p>
          <a:p>
            <a:r>
              <a:rPr lang="en-US" dirty="0" smtClean="0"/>
              <a:t>FORM may not be accurate when a limit-state function is highly nonlinear</a:t>
            </a:r>
          </a:p>
          <a:p>
            <a:r>
              <a:rPr lang="en-US" dirty="0" smtClean="0"/>
              <a:t>MCS is very accurate if the sample size is sufficiently large</a:t>
            </a:r>
          </a:p>
          <a:p>
            <a:r>
              <a:rPr lang="en-US" dirty="0" smtClean="0"/>
              <a:t>MCS is not 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195233"/>
          </a:xfrm>
        </p:spPr>
        <p:txBody>
          <a:bodyPr>
            <a:normAutofit/>
          </a:bodyPr>
          <a:lstStyle/>
          <a:p>
            <a:r>
              <a:rPr lang="en-US" dirty="0" smtClean="0"/>
              <a:t>Uncertainty in mechanisms</a:t>
            </a:r>
          </a:p>
          <a:p>
            <a:r>
              <a:rPr lang="en-US" dirty="0" smtClean="0"/>
              <a:t>Why consider uncertainty</a:t>
            </a:r>
          </a:p>
          <a:p>
            <a:r>
              <a:rPr lang="en-US" dirty="0" smtClean="0"/>
              <a:t>Basics </a:t>
            </a:r>
            <a:r>
              <a:rPr lang="en-US" dirty="0"/>
              <a:t>of uncertainty</a:t>
            </a:r>
            <a:endParaRPr lang="en-US" dirty="0" smtClean="0"/>
          </a:p>
          <a:p>
            <a:r>
              <a:rPr lang="en-US" dirty="0"/>
              <a:t>Probabilistic </a:t>
            </a:r>
            <a:r>
              <a:rPr lang="en-US" dirty="0" smtClean="0"/>
              <a:t>mechanism analysis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Probabilistic mechanism synthesis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- FOSM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2125" y="3643521"/>
                <a:ext cx="8229600" cy="271282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0,0.1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mm,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/>
                          </a:rPr>
                          <m:t>00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,0.1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mm,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20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,0.1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mm; they are independent.</a:t>
                </a:r>
              </a:p>
              <a:p>
                <a:r>
                  <a:rPr lang="en-US" altLang="en-US" sz="2600" dirty="0" smtClean="0"/>
                  <a:t>Requirement: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287</m:t>
                    </m:r>
                  </m:oMath>
                </a14:m>
                <a:r>
                  <a:rPr lang="en-US" altLang="en-US" sz="2600" dirty="0"/>
                  <a:t> mm when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=30</m:t>
                    </m:r>
                  </m:oMath>
                </a14:m>
                <a:r>
                  <a:rPr lang="en-US" altLang="en-US" sz="2600" dirty="0" smtClean="0">
                    <a:sym typeface="Symbol" pitchFamily="18" charset="2"/>
                  </a:rPr>
                  <a:t> (The motion output here is displacement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altLang="en-US" sz="2600" dirty="0" smtClean="0">
                    <a:sym typeface="Symbol" pitchFamily="18" charset="2"/>
                  </a:rPr>
                  <a:t> instead of an angle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altLang="en-US" sz="2600" dirty="0" smtClean="0">
                    <a:sym typeface="Symbol" pitchFamily="18" charset="2"/>
                  </a:rPr>
                  <a:t>.)</a:t>
                </a:r>
                <a:endParaRPr lang="en-US" altLang="en-US" sz="2600" dirty="0">
                  <a:sym typeface="Symbol" pitchFamily="18" charset="2"/>
                </a:endParaRPr>
              </a:p>
              <a:p>
                <a:r>
                  <a:rPr lang="en-US" sz="2600" dirty="0" smtClean="0"/>
                  <a:t>Allowable motion error: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0.7</m:t>
                    </m:r>
                  </m:oMath>
                </a14:m>
                <a:r>
                  <a:rPr lang="en-US" altLang="en-US" sz="2600" dirty="0"/>
                  <a:t> </a:t>
                </a:r>
                <a:r>
                  <a:rPr lang="en-US" altLang="en-US" sz="2600" dirty="0" smtClean="0"/>
                  <a:t>mm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0" smtClean="0">
                            <a:latin typeface="Cambria Math"/>
                          </a:rPr>
                          <m:t>𝐑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cos</m:t>
                    </m:r>
                    <m:r>
                      <a:rPr lang="en-US" sz="2600" b="0" i="1" smtClean="0">
                        <a:latin typeface="Cambria Math"/>
                      </a:rPr>
                      <m:t>𝜃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600" b="0" i="1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125" y="3643521"/>
                <a:ext cx="8229600" cy="2712829"/>
              </a:xfrm>
              <a:blipFill rotWithShape="0">
                <a:blip r:embed="rId2"/>
                <a:stretch>
                  <a:fillRect l="-1111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5F37A39-90DE-7248-AB52-93D36AE752D6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327273" y="1268756"/>
            <a:ext cx="4686300" cy="2612390"/>
            <a:chOff x="2070098" y="1288759"/>
            <a:chExt cx="4686300" cy="2612390"/>
          </a:xfrm>
        </p:grpSpPr>
        <p:sp>
          <p:nvSpPr>
            <p:cNvPr id="7" name="AutoShape 59"/>
            <p:cNvSpPr>
              <a:spLocks noChangeAspect="1" noChangeArrowheads="1"/>
            </p:cNvSpPr>
            <p:nvPr/>
          </p:nvSpPr>
          <p:spPr bwMode="auto">
            <a:xfrm>
              <a:off x="2070098" y="1337019"/>
              <a:ext cx="4686300" cy="256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" name="Rectangle 58"/>
            <p:cNvSpPr>
              <a:spLocks noChangeArrowheads="1"/>
            </p:cNvSpPr>
            <p:nvPr/>
          </p:nvSpPr>
          <p:spPr bwMode="auto">
            <a:xfrm>
              <a:off x="4895848" y="2775929"/>
              <a:ext cx="972185" cy="4432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AutoShape 57"/>
            <p:cNvSpPr>
              <a:spLocks noChangeArrowheads="1"/>
            </p:cNvSpPr>
            <p:nvPr/>
          </p:nvSpPr>
          <p:spPr bwMode="auto">
            <a:xfrm>
              <a:off x="2423793" y="2657819"/>
              <a:ext cx="222885" cy="17970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Line 56"/>
            <p:cNvSpPr>
              <a:spLocks noChangeShapeType="1"/>
            </p:cNvSpPr>
            <p:nvPr/>
          </p:nvSpPr>
          <p:spPr bwMode="auto">
            <a:xfrm flipV="1">
              <a:off x="2538728" y="1575144"/>
              <a:ext cx="810895" cy="1092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3431538" y="1570064"/>
              <a:ext cx="1962150" cy="1442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Oval 54"/>
            <p:cNvSpPr>
              <a:spLocks noChangeAspect="1" noChangeArrowheads="1"/>
            </p:cNvSpPr>
            <p:nvPr/>
          </p:nvSpPr>
          <p:spPr bwMode="auto">
            <a:xfrm>
              <a:off x="3333113" y="1493229"/>
              <a:ext cx="97155" cy="1016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Line 53"/>
            <p:cNvSpPr>
              <a:spLocks noChangeShapeType="1"/>
            </p:cNvSpPr>
            <p:nvPr/>
          </p:nvSpPr>
          <p:spPr bwMode="auto">
            <a:xfrm>
              <a:off x="2105023" y="2846414"/>
              <a:ext cx="84201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Line 52"/>
            <p:cNvSpPr>
              <a:spLocks noChangeShapeType="1"/>
            </p:cNvSpPr>
            <p:nvPr/>
          </p:nvSpPr>
          <p:spPr bwMode="auto">
            <a:xfrm flipH="1">
              <a:off x="2140583" y="2848954"/>
              <a:ext cx="105410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V="1">
              <a:off x="4563108" y="3218524"/>
              <a:ext cx="168338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Line 50"/>
            <p:cNvSpPr>
              <a:spLocks noChangeShapeType="1"/>
            </p:cNvSpPr>
            <p:nvPr/>
          </p:nvSpPr>
          <p:spPr bwMode="auto">
            <a:xfrm>
              <a:off x="2587623" y="2667344"/>
              <a:ext cx="12033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Line 49"/>
            <p:cNvSpPr>
              <a:spLocks noChangeShapeType="1"/>
            </p:cNvSpPr>
            <p:nvPr/>
          </p:nvSpPr>
          <p:spPr bwMode="auto">
            <a:xfrm>
              <a:off x="3585843" y="3017864"/>
              <a:ext cx="1710055" cy="25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 flipH="1">
              <a:off x="3716018" y="2667344"/>
              <a:ext cx="5080" cy="339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395218" y="1831049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5218" y="1831049"/>
                  <a:ext cx="702945" cy="4603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H="1">
              <a:off x="2236468" y="285085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H="1">
              <a:off x="2318383" y="2850859"/>
              <a:ext cx="104775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>
              <a:off x="2413633" y="2852764"/>
              <a:ext cx="105410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2516503" y="2850859"/>
              <a:ext cx="105410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2612388" y="285276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2694303" y="285339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2789553" y="2854669"/>
              <a:ext cx="105410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 flipH="1">
              <a:off x="4574538" y="322487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H="1">
              <a:off x="4670423" y="3226144"/>
              <a:ext cx="104775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 flipH="1">
              <a:off x="4751703" y="3226779"/>
              <a:ext cx="105410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>
              <a:off x="4847588" y="322868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H="1">
              <a:off x="4950458" y="3226779"/>
              <a:ext cx="104775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H="1">
              <a:off x="5046343" y="322868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H="1">
              <a:off x="5127623" y="3229319"/>
              <a:ext cx="105410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H="1">
              <a:off x="5223508" y="3230589"/>
              <a:ext cx="104775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5311138" y="323122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H="1">
              <a:off x="5407023" y="323312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H="1">
              <a:off x="5488303" y="322741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flipH="1">
              <a:off x="5584188" y="322931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 flipH="1">
              <a:off x="5687058" y="322233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 flipH="1">
              <a:off x="5782943" y="322360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flipH="1">
              <a:off x="5864223" y="322423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 flipH="1">
              <a:off x="5960108" y="322614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2255518" y="2415884"/>
              <a:ext cx="248920" cy="318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5432423" y="2914359"/>
              <a:ext cx="40957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3431538" y="1288759"/>
              <a:ext cx="335915" cy="31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4"/>
            <p:cNvSpPr>
              <a:spLocks noChangeAspect="1" noChangeArrowheads="1"/>
            </p:cNvSpPr>
            <p:nvPr/>
          </p:nvSpPr>
          <p:spPr bwMode="auto">
            <a:xfrm>
              <a:off x="2489833" y="2603844"/>
              <a:ext cx="97790" cy="1016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3"/>
            <p:cNvSpPr>
              <a:spLocks noChangeAspect="1" noChangeArrowheads="1"/>
            </p:cNvSpPr>
            <p:nvPr/>
          </p:nvSpPr>
          <p:spPr bwMode="auto">
            <a:xfrm>
              <a:off x="5334633" y="2958809"/>
              <a:ext cx="97155" cy="1016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994099" y="1813235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4099" y="1813235"/>
                  <a:ext cx="702945" cy="4603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566878" y="2679091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6878" y="2679091"/>
                  <a:ext cx="702945" cy="4603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Arc 1"/>
            <p:cNvSpPr/>
            <p:nvPr/>
          </p:nvSpPr>
          <p:spPr>
            <a:xfrm rot="524520">
              <a:off x="2408767" y="2346039"/>
              <a:ext cx="602932" cy="546100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74838" y="2301930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𝜃</m:t>
                        </m:r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8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74838" y="2301930"/>
                  <a:ext cx="702945" cy="4603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Line 50"/>
            <p:cNvSpPr>
              <a:spLocks noChangeShapeType="1"/>
            </p:cNvSpPr>
            <p:nvPr/>
          </p:nvSpPr>
          <p:spPr bwMode="auto">
            <a:xfrm flipH="1">
              <a:off x="2524463" y="3148674"/>
              <a:ext cx="3129" cy="4676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Line 50"/>
            <p:cNvSpPr>
              <a:spLocks noChangeShapeType="1"/>
            </p:cNvSpPr>
            <p:nvPr/>
          </p:nvSpPr>
          <p:spPr bwMode="auto">
            <a:xfrm flipH="1">
              <a:off x="5378810" y="3249480"/>
              <a:ext cx="3129" cy="3668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Line 50"/>
            <p:cNvSpPr>
              <a:spLocks noChangeShapeType="1"/>
            </p:cNvSpPr>
            <p:nvPr/>
          </p:nvSpPr>
          <p:spPr bwMode="auto">
            <a:xfrm>
              <a:off x="2524463" y="3483318"/>
              <a:ext cx="285434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566877" y="3159046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𝑠</m:t>
                        </m:r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2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6877" y="3159046"/>
                  <a:ext cx="702945" cy="4603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96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FOSM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50818"/>
                <a:ext cx="8342852" cy="4525963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3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000" b="1">
                            <a:latin typeface="Cambria Math"/>
                            <a:ea typeface="Cambria Math"/>
                          </a:rPr>
                          <m:t>𝛍</m:t>
                        </m:r>
                      </m:e>
                    </m:d>
                    <m:r>
                      <a:rPr lang="en-US" sz="30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000">
                        <a:latin typeface="Cambria Math"/>
                      </a:rPr>
                      <m:t>cos</m:t>
                    </m:r>
                    <m:r>
                      <a:rPr lang="en-US" sz="3000" i="1">
                        <a:latin typeface="Cambria Math"/>
                      </a:rPr>
                      <m:t>𝜃</m:t>
                    </m:r>
                    <m:r>
                      <a:rPr lang="en-US" sz="30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3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30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30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3000" i="1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i="1" smtClean="0">
                        <a:latin typeface="Cambria Math"/>
                      </a:rPr>
                      <m:t>1</m:t>
                    </m:r>
                    <m:r>
                      <a:rPr lang="en-US" sz="3000" b="0" i="1" smtClean="0">
                        <a:latin typeface="Cambria Math"/>
                      </a:rPr>
                      <m:t>20</m:t>
                    </m:r>
                    <m:r>
                      <m:rPr>
                        <m:sty m:val="p"/>
                      </m:rPr>
                      <a:rPr lang="en-US" sz="3000">
                        <a:latin typeface="Cambria Math"/>
                      </a:rPr>
                      <m:t>cos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30</m:t>
                    </m:r>
                    <m:r>
                      <m:rPr>
                        <m:nor/>
                      </m:rPr>
                      <a:rPr lang="en-US" altLang="en-US" sz="3000" dirty="0">
                        <a:sym typeface="Symbol" pitchFamily="18" charset="2"/>
                      </a:rPr>
                      <m:t>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200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20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120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000" i="1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3000" i="1">
                                    <a:latin typeface="Cambria Math"/>
                                    <a:ea typeface="Cambria Math"/>
                                  </a:rPr>
                                  <m:t>30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3000" dirty="0">
                                    <a:sym typeface="Symbol" pitchFamily="18" charset="2"/>
                                  </a:rPr>
                                  <m:t>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000" dirty="0"/>
                  <a:t> 287.2261 mm</a:t>
                </a:r>
                <a:endParaRPr lang="en-US" sz="3000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sin</m:t>
                            </m:r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sin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/>
                  </a:rPr>
                  <a:t> 0.6478</a:t>
                </a:r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=1.0911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sin</m:t>
                        </m:r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0.4364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50818"/>
                <a:ext cx="8342852" cy="4525963"/>
              </a:xfrm>
              <a:blipFill rotWithShape="0">
                <a:blip r:embed="rId2"/>
                <a:stretch>
                  <a:fillRect l="-1680" r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- FOSM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0818"/>
                <a:ext cx="8229600" cy="4525963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0.1342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1−</m:t>
                    </m:r>
                    <m:r>
                      <a:rPr lang="en-US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𝛿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𝛿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1−</m:t>
                    </m:r>
                    <m:r>
                      <a:rPr lang="en-US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0.7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287.2261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287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0.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1342</m:t>
                            </m:r>
                          </m:den>
                        </m:f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sym typeface="Symbol"/>
                      </a:rPr>
                      <m:t>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0.7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287.2261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287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0.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1342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=2.0635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0818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5F37A39-90DE-7248-AB52-93D36AE752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- MCS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2125" y="3643521"/>
                <a:ext cx="8229600" cy="27128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0,0.1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mm,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00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,0.1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mm,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20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,0.1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mm; they are independent.</a:t>
                </a:r>
              </a:p>
              <a:p>
                <a:r>
                  <a:rPr lang="en-US" altLang="en-US" sz="2600" dirty="0" smtClean="0"/>
                  <a:t>Requirement: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287</m:t>
                    </m:r>
                  </m:oMath>
                </a14:m>
                <a:r>
                  <a:rPr lang="en-US" altLang="en-US" sz="2600" dirty="0"/>
                  <a:t> mm when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=30</m:t>
                    </m:r>
                  </m:oMath>
                </a14:m>
                <a:r>
                  <a:rPr lang="en-US" altLang="en-US" sz="2600" dirty="0" smtClean="0">
                    <a:sym typeface="Symbol" pitchFamily="18" charset="2"/>
                  </a:rPr>
                  <a:t></a:t>
                </a:r>
                <a:endParaRPr lang="en-US" altLang="en-US" sz="2600" dirty="0">
                  <a:sym typeface="Symbol" pitchFamily="18" charset="2"/>
                </a:endParaRPr>
              </a:p>
              <a:p>
                <a:r>
                  <a:rPr lang="en-US" sz="2600" dirty="0" smtClean="0"/>
                  <a:t> Allowable motion error: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0.7</m:t>
                    </m:r>
                  </m:oMath>
                </a14:m>
                <a:r>
                  <a:rPr lang="en-US" altLang="en-US" sz="2600" dirty="0"/>
                  <a:t> </a:t>
                </a:r>
                <a:r>
                  <a:rPr lang="en-US" altLang="en-US" sz="2600" dirty="0" smtClean="0"/>
                  <a:t>mm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0" smtClean="0">
                            <a:latin typeface="Cambria Math"/>
                          </a:rPr>
                          <m:t>𝐑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cos</m:t>
                    </m:r>
                    <m:r>
                      <a:rPr lang="en-US" sz="2600" b="0" i="1" smtClean="0">
                        <a:latin typeface="Cambria Math"/>
                      </a:rPr>
                      <m:t>𝜃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600" b="0" i="1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125" y="3643521"/>
                <a:ext cx="8229600" cy="2712829"/>
              </a:xfrm>
              <a:blipFill rotWithShape="0">
                <a:blip r:embed="rId2"/>
                <a:stretch>
                  <a:fillRect l="-111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5F37A39-90DE-7248-AB52-93D36AE752D6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27273" y="1268756"/>
            <a:ext cx="4686300" cy="2612390"/>
            <a:chOff x="2070098" y="1288759"/>
            <a:chExt cx="4686300" cy="2612390"/>
          </a:xfrm>
        </p:grpSpPr>
        <p:sp>
          <p:nvSpPr>
            <p:cNvPr id="12" name="AutoShape 59"/>
            <p:cNvSpPr>
              <a:spLocks noChangeAspect="1" noChangeArrowheads="1"/>
            </p:cNvSpPr>
            <p:nvPr/>
          </p:nvSpPr>
          <p:spPr bwMode="auto">
            <a:xfrm>
              <a:off x="2070098" y="1337019"/>
              <a:ext cx="4686300" cy="256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Rectangle 58"/>
            <p:cNvSpPr>
              <a:spLocks noChangeArrowheads="1"/>
            </p:cNvSpPr>
            <p:nvPr/>
          </p:nvSpPr>
          <p:spPr bwMode="auto">
            <a:xfrm>
              <a:off x="4895848" y="2775929"/>
              <a:ext cx="972185" cy="44323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AutoShape 57"/>
            <p:cNvSpPr>
              <a:spLocks noChangeArrowheads="1"/>
            </p:cNvSpPr>
            <p:nvPr/>
          </p:nvSpPr>
          <p:spPr bwMode="auto">
            <a:xfrm>
              <a:off x="2423793" y="2657819"/>
              <a:ext cx="222885" cy="17970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Line 56"/>
            <p:cNvSpPr>
              <a:spLocks noChangeShapeType="1"/>
            </p:cNvSpPr>
            <p:nvPr/>
          </p:nvSpPr>
          <p:spPr bwMode="auto">
            <a:xfrm flipV="1">
              <a:off x="2538728" y="1575144"/>
              <a:ext cx="810895" cy="1092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55"/>
            <p:cNvSpPr>
              <a:spLocks noChangeShapeType="1"/>
            </p:cNvSpPr>
            <p:nvPr/>
          </p:nvSpPr>
          <p:spPr bwMode="auto">
            <a:xfrm>
              <a:off x="3431538" y="1570064"/>
              <a:ext cx="1962150" cy="1442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Oval 54"/>
            <p:cNvSpPr>
              <a:spLocks noChangeAspect="1" noChangeArrowheads="1"/>
            </p:cNvSpPr>
            <p:nvPr/>
          </p:nvSpPr>
          <p:spPr bwMode="auto">
            <a:xfrm>
              <a:off x="3333113" y="1493229"/>
              <a:ext cx="97155" cy="1016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Line 53"/>
            <p:cNvSpPr>
              <a:spLocks noChangeShapeType="1"/>
            </p:cNvSpPr>
            <p:nvPr/>
          </p:nvSpPr>
          <p:spPr bwMode="auto">
            <a:xfrm>
              <a:off x="2105023" y="2846414"/>
              <a:ext cx="842010" cy="6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Line 52"/>
            <p:cNvSpPr>
              <a:spLocks noChangeShapeType="1"/>
            </p:cNvSpPr>
            <p:nvPr/>
          </p:nvSpPr>
          <p:spPr bwMode="auto">
            <a:xfrm flipH="1">
              <a:off x="2140583" y="2848954"/>
              <a:ext cx="105410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 flipV="1">
              <a:off x="4563108" y="3218524"/>
              <a:ext cx="168338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>
              <a:off x="2587623" y="2667344"/>
              <a:ext cx="12033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3585843" y="3017864"/>
              <a:ext cx="1710055" cy="25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 flipH="1">
              <a:off x="3716018" y="2667344"/>
              <a:ext cx="5080" cy="339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395218" y="1831049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4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5218" y="1831049"/>
                  <a:ext cx="702945" cy="4603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2236468" y="285085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 flipH="1">
              <a:off x="2318383" y="2850859"/>
              <a:ext cx="104775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H="1">
              <a:off x="2413633" y="2852764"/>
              <a:ext cx="105410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2516503" y="2850859"/>
              <a:ext cx="105410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2612388" y="285276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2694303" y="285339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2789553" y="2854669"/>
              <a:ext cx="105410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4574538" y="322487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flipH="1">
              <a:off x="4670423" y="3226144"/>
              <a:ext cx="104775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 flipH="1">
              <a:off x="4751703" y="3226779"/>
              <a:ext cx="105410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 flipH="1">
              <a:off x="4847588" y="322868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H="1">
              <a:off x="4950458" y="3226779"/>
              <a:ext cx="104775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 flipH="1">
              <a:off x="5046343" y="322868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 flipH="1">
              <a:off x="5127623" y="3229319"/>
              <a:ext cx="105410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5223508" y="3230589"/>
              <a:ext cx="104775" cy="109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5311138" y="323122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 flipH="1">
              <a:off x="5407023" y="323312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 flipH="1">
              <a:off x="5488303" y="322741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flipH="1">
              <a:off x="5584188" y="322931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H="1">
              <a:off x="5687058" y="322233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 flipH="1">
              <a:off x="5782943" y="322360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 flipH="1">
              <a:off x="5864223" y="3224239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H="1">
              <a:off x="5960108" y="3226144"/>
              <a:ext cx="104775" cy="10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2255518" y="2415884"/>
              <a:ext cx="248920" cy="318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A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5432423" y="2914359"/>
              <a:ext cx="40957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3431538" y="1288759"/>
              <a:ext cx="335915" cy="31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81" tIns="39092" rIns="78181" bIns="390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4"/>
            <p:cNvSpPr>
              <a:spLocks noChangeAspect="1" noChangeArrowheads="1"/>
            </p:cNvSpPr>
            <p:nvPr/>
          </p:nvSpPr>
          <p:spPr bwMode="auto">
            <a:xfrm>
              <a:off x="2489833" y="2603844"/>
              <a:ext cx="97790" cy="1016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Oval 3"/>
            <p:cNvSpPr>
              <a:spLocks noChangeAspect="1" noChangeArrowheads="1"/>
            </p:cNvSpPr>
            <p:nvPr/>
          </p:nvSpPr>
          <p:spPr bwMode="auto">
            <a:xfrm>
              <a:off x="5334633" y="2958809"/>
              <a:ext cx="97155" cy="1016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994099" y="1813235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4099" y="1813235"/>
                  <a:ext cx="702945" cy="4603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566878" y="2679091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itchFamily="2" charset="-122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alt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宋体" pitchFamily="2" charset="-122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4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6878" y="2679091"/>
                  <a:ext cx="702945" cy="4603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Arc 54"/>
            <p:cNvSpPr/>
            <p:nvPr/>
          </p:nvSpPr>
          <p:spPr>
            <a:xfrm rot="524520">
              <a:off x="2408767" y="2346039"/>
              <a:ext cx="602932" cy="546100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74838" y="2301930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𝜃</m:t>
                        </m:r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74838" y="2301930"/>
                  <a:ext cx="702945" cy="4603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Line 50"/>
            <p:cNvSpPr>
              <a:spLocks noChangeShapeType="1"/>
            </p:cNvSpPr>
            <p:nvPr/>
          </p:nvSpPr>
          <p:spPr bwMode="auto">
            <a:xfrm flipH="1">
              <a:off x="2524463" y="3148674"/>
              <a:ext cx="3129" cy="4676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 flipH="1">
              <a:off x="5378810" y="3249480"/>
              <a:ext cx="3129" cy="3668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Line 50"/>
            <p:cNvSpPr>
              <a:spLocks noChangeShapeType="1"/>
            </p:cNvSpPr>
            <p:nvPr/>
          </p:nvSpPr>
          <p:spPr bwMode="auto">
            <a:xfrm>
              <a:off x="2524463" y="3483318"/>
              <a:ext cx="285434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566877" y="3159046"/>
                  <a:ext cx="702945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8181" tIns="39092" rIns="78181" bIns="3909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𝑠</m:t>
                        </m:r>
                      </m:oMath>
                    </m:oMathPara>
                  </a14:m>
                  <a:endPara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0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6877" y="3159046"/>
                  <a:ext cx="702945" cy="4603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07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503238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1e6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/>
              <p:cNvSpPr txBox="1">
                <a:spLocks noChangeArrowheads="1"/>
              </p:cNvSpPr>
              <p:nvPr/>
            </p:nvSpPr>
            <p:spPr>
              <a:xfrm>
                <a:off x="649288" y="1420813"/>
                <a:ext cx="7751762" cy="13462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2.</m:t>
                    </m:r>
                    <m:r>
                      <a:rPr lang="en-US" sz="2800" b="0" i="1" smtClean="0">
                        <a:latin typeface="Cambria Math"/>
                      </a:rPr>
                      <m:t>12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12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88" y="1420813"/>
                <a:ext cx="7751762" cy="1346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342" b="36426"/>
          <a:stretch/>
        </p:blipFill>
        <p:spPr bwMode="auto">
          <a:xfrm>
            <a:off x="1867756" y="2026801"/>
            <a:ext cx="5447444" cy="40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7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0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Reliability–Based Mechanism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191"/>
                <a:ext cx="7889846" cy="413797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Find: Design variables (average mechanism dimensions)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Minimize: average motion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=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𝜓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or other objective</a:t>
                </a:r>
              </a:p>
              <a:p>
                <a:r>
                  <a:rPr lang="en-US" dirty="0" smtClean="0"/>
                  <a:t>Subject to reliability constraint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𝜓</m:t>
                                </m:r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ym typeface="Symbol"/>
                              </a:rPr>
                              <m:t>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&gt;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 smtClean="0"/>
                  <a:t> is the required reliability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191"/>
                <a:ext cx="7889846" cy="4137972"/>
              </a:xfrm>
              <a:blipFill rotWithShape="1">
                <a:blip r:embed="rId2"/>
                <a:stretch>
                  <a:fillRect l="-1700" t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important mechanisms in important applications, it is imperative to consider reliability.</a:t>
            </a:r>
          </a:p>
          <a:p>
            <a:r>
              <a:rPr lang="en-US" dirty="0" smtClean="0"/>
              <a:t>Uncertainty can be modeled probabilistically.</a:t>
            </a:r>
          </a:p>
          <a:p>
            <a:r>
              <a:rPr lang="en-US" dirty="0" smtClean="0"/>
              <a:t>Reliability can be estimated </a:t>
            </a:r>
            <a:r>
              <a:rPr lang="en-US" smtClean="0"/>
              <a:t>by FOSM </a:t>
            </a:r>
            <a:r>
              <a:rPr lang="en-US" dirty="0" smtClean="0"/>
              <a:t>and MCS.</a:t>
            </a:r>
          </a:p>
          <a:p>
            <a:r>
              <a:rPr lang="en-US" dirty="0" smtClean="0"/>
              <a:t>Same methodologies can also be used for cams, gears, and other mechanisms.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274638"/>
            <a:ext cx="867017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Uncertainty </a:t>
            </a:r>
            <a:r>
              <a:rPr lang="en-US" dirty="0"/>
              <a:t>in </a:t>
            </a:r>
            <a:r>
              <a:rPr lang="en-US" dirty="0" smtClean="0"/>
              <a:t>Mechanisms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715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are random variables due to manufacture imprecision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7152"/>
                <a:ext cx="8229600" cy="4525963"/>
              </a:xfrm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41465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AutoShape 4"/>
          <p:cNvSpPr>
            <a:spLocks noChangeAspect="1" noChangeArrowheads="1"/>
          </p:cNvSpPr>
          <p:nvPr/>
        </p:nvSpPr>
        <p:spPr bwMode="auto">
          <a:xfrm>
            <a:off x="152400" y="609600"/>
            <a:ext cx="41465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314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AutoShape 7"/>
          <p:cNvSpPr>
            <a:spLocks noChangeAspect="1" noChangeArrowheads="1"/>
          </p:cNvSpPr>
          <p:nvPr/>
        </p:nvSpPr>
        <p:spPr bwMode="auto">
          <a:xfrm>
            <a:off x="304800" y="762000"/>
            <a:ext cx="41465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800" y="330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39" y="3144656"/>
            <a:ext cx="4399122" cy="2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6131" y="274638"/>
            <a:ext cx="867017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Uncertainty </a:t>
            </a:r>
            <a:r>
              <a:rPr lang="en-US" dirty="0"/>
              <a:t>in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0715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joint clearances at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and </a:t>
            </a:r>
            <a:r>
              <a:rPr lang="en-US" i="1" dirty="0" smtClean="0"/>
              <a:t>D</a:t>
            </a:r>
            <a:r>
              <a:rPr lang="en-US" dirty="0" smtClean="0"/>
              <a:t> are also random due to manufacture imprecision and installation errors.</a:t>
            </a:r>
          </a:p>
          <a:p>
            <a:endParaRPr 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5F37A39-90DE-7248-AB52-93D36AE752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41465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314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AutoShape 7"/>
          <p:cNvSpPr>
            <a:spLocks noChangeAspect="1" noChangeArrowheads="1"/>
          </p:cNvSpPr>
          <p:nvPr/>
        </p:nvSpPr>
        <p:spPr bwMode="auto">
          <a:xfrm>
            <a:off x="304800" y="762000"/>
            <a:ext cx="41465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04800" y="330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6" y="3144655"/>
            <a:ext cx="4399122" cy="2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8" name="Picture 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1"/>
          <a:stretch/>
        </p:blipFill>
        <p:spPr bwMode="auto">
          <a:xfrm>
            <a:off x="4876800" y="3149600"/>
            <a:ext cx="3698147" cy="299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5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131" y="274638"/>
            <a:ext cx="867017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Uncertainty </a:t>
            </a:r>
            <a:r>
              <a:rPr lang="en-US" dirty="0"/>
              <a:t>in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0715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Loads and material properties are also random.</a:t>
            </a:r>
          </a:p>
          <a:p>
            <a:endParaRPr lang="en-US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5F37A39-90DE-7248-AB52-93D36AE752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41465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AutoShape 4"/>
          <p:cNvSpPr>
            <a:spLocks noChangeAspect="1" noChangeArrowheads="1"/>
          </p:cNvSpPr>
          <p:nvPr/>
        </p:nvSpPr>
        <p:spPr bwMode="auto">
          <a:xfrm>
            <a:off x="152400" y="609600"/>
            <a:ext cx="41465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" y="314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AutoShape 7"/>
          <p:cNvSpPr>
            <a:spLocks noChangeAspect="1" noChangeArrowheads="1"/>
          </p:cNvSpPr>
          <p:nvPr/>
        </p:nvSpPr>
        <p:spPr bwMode="auto">
          <a:xfrm>
            <a:off x="304800" y="762000"/>
            <a:ext cx="41465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04800" y="330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57" y="2767151"/>
            <a:ext cx="4399122" cy="2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360" y="1145838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If the above mechanism generates a functional relationship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 =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en-US" b="1" i="0" smtClean="0">
                        <a:latin typeface="Cambria Math"/>
                        <a:sym typeface="Symbol"/>
                      </a:rPr>
                      <m:t>𝐑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/>
                  <a:t> and the required motion output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, then the motion error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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i="1">
                        <a:latin typeface="Cambria Math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  <a:sym typeface="Symbol"/>
                          </a:rPr>
                          <m:t>𝐑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sym typeface="Symbol"/>
                      </a:rPr>
                      <m:t>𝐑</m:t>
                    </m:r>
                    <m:r>
                      <a:rPr lang="en-US" b="0" i="0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dirty="0" smtClean="0"/>
                  <a:t> is also a random variable.</a:t>
                </a:r>
              </a:p>
              <a:p>
                <a:r>
                  <a:rPr lang="en-US" dirty="0" smtClean="0"/>
                  <a:t>Required motion output may not be realized with certainty.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360" y="1145838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2129"/>
            <a:ext cx="3311963" cy="20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Consider Uncertainty?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the true solution.</a:t>
            </a:r>
          </a:p>
          <a:p>
            <a:r>
              <a:rPr lang="en-US" dirty="0" smtClean="0"/>
              <a:t>We know the effect of uncertainty.</a:t>
            </a:r>
          </a:p>
          <a:p>
            <a:r>
              <a:rPr lang="en-US" dirty="0" smtClean="0"/>
              <a:t>We can design mechanisms whose performance is not sensitive to uncertainty</a:t>
            </a:r>
          </a:p>
          <a:p>
            <a:r>
              <a:rPr lang="en-US" dirty="0" smtClean="0"/>
              <a:t>We can make more reliable decisions.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5618" y="5066950"/>
            <a:ext cx="819916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this presentation, we focus on uncertainty only in </a:t>
            </a:r>
            <a:r>
              <a:rPr lang="en-US" sz="2800" b="1" dirty="0" smtClean="0"/>
              <a:t>R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4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98" y="1350818"/>
            <a:ext cx="859233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use probability distributions to model parameters with uncertainty.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Model Uncertainty?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9" y="2494006"/>
            <a:ext cx="557847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4" y="1130656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1813" y="1417638"/>
                <a:ext cx="5224423" cy="35201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With random samples, we can draw a histogram.</a:t>
                </a:r>
              </a:p>
              <a:p>
                <a:r>
                  <a:rPr lang="en-US" sz="2700" dirty="0" smtClean="0"/>
                  <a:t>If y-axis is frequency and the number of samples is infinity, we get a probability density function (PDF)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𝑓</m:t>
                    </m:r>
                    <m:r>
                      <a:rPr lang="en-US" sz="2700" b="0" i="1" smtClean="0">
                        <a:latin typeface="Cambria Math"/>
                      </a:rPr>
                      <m:t>(</m:t>
                    </m:r>
                    <m:r>
                      <a:rPr lang="en-US" sz="2700" b="0" i="1" smtClean="0">
                        <a:latin typeface="Cambria Math"/>
                      </a:rPr>
                      <m:t>𝑥</m:t>
                    </m:r>
                    <m:r>
                      <a:rPr lang="en-US" sz="27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 smtClean="0"/>
                  <a:t> for random variable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𝑋</m:t>
                    </m:r>
                    <m:r>
                      <a:rPr lang="en-US" sz="27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700" b="0" dirty="0" smtClean="0"/>
              </a:p>
              <a:p>
                <a:r>
                  <a:rPr lang="en-US" sz="2700" dirty="0"/>
                  <a:t>The probability of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𝑎</m:t>
                    </m:r>
                    <m:r>
                      <a:rPr lang="en-US" sz="27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700" i="1">
                        <a:latin typeface="Cambria Math"/>
                      </a:rPr>
                      <m:t>𝑋</m:t>
                    </m:r>
                    <m:r>
                      <a:rPr lang="en-US" sz="27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700" i="1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700" dirty="0" smtClean="0"/>
                  <a:t> is</a:t>
                </a:r>
                <a:endParaRPr lang="en-US" sz="2700" dirty="0"/>
              </a:p>
              <a:p>
                <a:pPr marL="0" indent="0">
                  <a:buNone/>
                </a:pPr>
                <a:r>
                  <a:rPr lang="en-US" sz="2700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𝑎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700" i="1">
                            <a:latin typeface="Cambria Math"/>
                          </a:rPr>
                          <m:t>𝑋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7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7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700" i="1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3" y="1417638"/>
                <a:ext cx="5224423" cy="3520168"/>
              </a:xfrm>
              <a:prstGeom prst="rect">
                <a:avLst/>
              </a:prstGeom>
              <a:blipFill rotWithShape="1">
                <a:blip r:embed="rId3"/>
                <a:stretch>
                  <a:fillRect l="-2100" t="-1560" r="-1634" b="-19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48" y="3442075"/>
            <a:ext cx="2840812" cy="213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71814" y="4552464"/>
            <a:ext cx="5224423" cy="125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36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7755</TotalTime>
  <Words>531</Words>
  <Application>Microsoft Office PowerPoint</Application>
  <PresentationFormat>On-screen Show (4:3)</PresentationFormat>
  <Paragraphs>179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Airal</vt:lpstr>
      <vt:lpstr>宋体</vt:lpstr>
      <vt:lpstr>宋体</vt:lpstr>
      <vt:lpstr>Arial</vt:lpstr>
      <vt:lpstr>Calibri</vt:lpstr>
      <vt:lpstr>Cambria Math</vt:lpstr>
      <vt:lpstr>Symbol</vt:lpstr>
      <vt:lpstr>Times</vt:lpstr>
      <vt:lpstr>Times New Roman</vt:lpstr>
      <vt:lpstr>Office Theme</vt:lpstr>
      <vt:lpstr>Picture</vt:lpstr>
      <vt:lpstr>Probabilistic Mechanism Analysis</vt:lpstr>
      <vt:lpstr>Outline</vt:lpstr>
      <vt:lpstr>Uncertainty in Mechanisms</vt:lpstr>
      <vt:lpstr>Uncertainty in Mechanisms</vt:lpstr>
      <vt:lpstr>Uncertainty in Mechanisms</vt:lpstr>
      <vt:lpstr>Impact of Uncertainty</vt:lpstr>
      <vt:lpstr>Why Consider Uncertainty?</vt:lpstr>
      <vt:lpstr>How Do We Model Uncertainty?</vt:lpstr>
      <vt:lpstr>Probability Distribution</vt:lpstr>
      <vt:lpstr>Normal Distribution</vt:lpstr>
      <vt:lpstr>More about Standard Deviation σ (std)</vt:lpstr>
      <vt:lpstr>More Than One Random Variables</vt:lpstr>
      <vt:lpstr>Mechanism Reliability</vt:lpstr>
      <vt:lpstr>First Order Second Moment Method (FOSM)</vt:lpstr>
      <vt:lpstr>Monte Carlo Simulation (MCS)*</vt:lpstr>
      <vt:lpstr>Step 1: Sampling on random variables</vt:lpstr>
      <vt:lpstr>Step 2: Obtain Samples of Output</vt:lpstr>
      <vt:lpstr>Step 3: Statistic Analysis on output</vt:lpstr>
      <vt:lpstr>FORM vs MCS</vt:lpstr>
      <vt:lpstr>Example - FOSM</vt:lpstr>
      <vt:lpstr>Example - FOSM</vt:lpstr>
      <vt:lpstr>Example - FOSM</vt:lpstr>
      <vt:lpstr>Example - MCS</vt:lpstr>
      <vt:lpstr>1e6 Simulations</vt:lpstr>
      <vt:lpstr>Reliability–Based Mechanism Synthesis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Du, Xiaoping</cp:lastModifiedBy>
  <cp:revision>218</cp:revision>
  <cp:lastPrinted>2013-11-08T20:24:46Z</cp:lastPrinted>
  <dcterms:created xsi:type="dcterms:W3CDTF">2011-02-25T16:10:15Z</dcterms:created>
  <dcterms:modified xsi:type="dcterms:W3CDTF">2015-07-07T14:40:49Z</dcterms:modified>
</cp:coreProperties>
</file>