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11" r:id="rId4"/>
    <p:sldId id="315" r:id="rId5"/>
    <p:sldId id="316" r:id="rId6"/>
    <p:sldId id="258" r:id="rId7"/>
    <p:sldId id="317" r:id="rId8"/>
    <p:sldId id="318" r:id="rId9"/>
    <p:sldId id="319" r:id="rId10"/>
    <p:sldId id="277" r:id="rId11"/>
    <p:sldId id="263" r:id="rId12"/>
    <p:sldId id="287" r:id="rId13"/>
    <p:sldId id="288" r:id="rId14"/>
    <p:sldId id="284" r:id="rId15"/>
    <p:sldId id="299" r:id="rId16"/>
    <p:sldId id="297" r:id="rId17"/>
    <p:sldId id="304" r:id="rId18"/>
    <p:sldId id="290" r:id="rId19"/>
    <p:sldId id="305" r:id="rId20"/>
    <p:sldId id="320" r:id="rId21"/>
    <p:sldId id="301" r:id="rId22"/>
    <p:sldId id="302" r:id="rId23"/>
    <p:sldId id="310" r:id="rId24"/>
    <p:sldId id="313" r:id="rId25"/>
    <p:sldId id="306" r:id="rId26"/>
    <p:sldId id="307" r:id="rId27"/>
    <p:sldId id="308" r:id="rId28"/>
    <p:sldId id="321" r:id="rId29"/>
    <p:sldId id="278" r:id="rId30"/>
    <p:sldId id="309" r:id="rId3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77B4CA85-F507-46C5-B200-088F15CA2B3E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6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E99F4669-9340-4694-95F0-EFA69CC84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5F11EE0E-4CBD-44D7-B269-7F96A088122C}" type="datetimeFigureOut">
              <a:rPr lang="en-US" smtClean="0"/>
              <a:t>6/20/2015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F6252C0-6992-4BAA-BBE6-548A637E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52C0-6992-4BAA-BBE6-548A637EDF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image" Target="../media/image20.png"/><Relationship Id="rId9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csoftware.com/success/details.cfm?Q=285&amp;sid=28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ux@mst.edu" TargetMode="External"/><Relationship Id="rId2" Type="http://schemas.openxmlformats.org/officeDocument/2006/relationships/hyperlink" Target="http://www.mst.edu/~dux/reposito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1"/>
            <a:ext cx="9143999" cy="13961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Robust Design and Reliability-Based Design</a:t>
            </a:r>
            <a:endParaRPr lang="en-US" sz="3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4321" y="2491740"/>
            <a:ext cx="5617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ME </a:t>
            </a:r>
            <a:r>
              <a:rPr lang="en-US" sz="3600" b="1" dirty="0" smtClean="0"/>
              <a:t>4761 Engineering </a:t>
            </a:r>
            <a:r>
              <a:rPr lang="en-US" sz="3600" b="1" dirty="0"/>
              <a:t>Design</a:t>
            </a:r>
            <a:br>
              <a:rPr lang="en-US" sz="3600" b="1" dirty="0"/>
            </a:br>
            <a:r>
              <a:rPr lang="en-US" sz="3600" b="1" dirty="0" smtClean="0"/>
              <a:t>2015 </a:t>
            </a:r>
            <a:r>
              <a:rPr lang="en-US" sz="3600" b="1" dirty="0"/>
              <a:t>Spring</a:t>
            </a:r>
            <a:br>
              <a:rPr lang="en-US" sz="3600" b="1" dirty="0"/>
            </a:br>
            <a:r>
              <a:rPr lang="en-US" sz="3600" b="1" dirty="0"/>
              <a:t>Xiaoping Du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Quantify Uncertainty?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0477"/>
                <a:ext cx="8343900" cy="1173480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/>
                  <a:t>Support we have 100 measurements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r>
                  <a:rPr lang="pt-BR" sz="2800" dirty="0" smtClean="0"/>
                  <a:t>(99.99, 100.08,…,100.05) mm</a:t>
                </a:r>
                <a:endParaRPr lang="pt-BR" sz="2800" dirty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0477"/>
                <a:ext cx="8343900" cy="1173480"/>
              </a:xfrm>
              <a:blipFill rotWithShape="1">
                <a:blip r:embed="rId3"/>
                <a:stretch>
                  <a:fillRect l="-1242" t="-468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90"/>
          <p:cNvGrpSpPr>
            <a:grpSpLocks/>
          </p:cNvGrpSpPr>
          <p:nvPr/>
        </p:nvGrpSpPr>
        <p:grpSpPr bwMode="auto">
          <a:xfrm>
            <a:off x="457200" y="2225676"/>
            <a:ext cx="3451225" cy="1346200"/>
            <a:chOff x="399" y="1219"/>
            <a:chExt cx="2174" cy="848"/>
          </a:xfrm>
        </p:grpSpPr>
        <p:graphicFrame>
          <p:nvGraphicFramePr>
            <p:cNvPr id="6" name="Object 677"/>
            <p:cNvGraphicFramePr>
              <a:graphicFrameLocks noChangeAspect="1"/>
            </p:cNvGraphicFramePr>
            <p:nvPr/>
          </p:nvGraphicFramePr>
          <p:xfrm>
            <a:off x="399" y="1538"/>
            <a:ext cx="2174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8" name="Equation" r:id="rId4" imgW="1765300" imgH="431800" progId="Equation.DSMT4">
                    <p:embed/>
                  </p:oleObj>
                </mc:Choice>
                <mc:Fallback>
                  <p:oleObj name="Equation" r:id="rId4" imgW="17653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" y="1538"/>
                          <a:ext cx="2174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683"/>
            <p:cNvSpPr txBox="1">
              <a:spLocks noChangeArrowheads="1"/>
            </p:cNvSpPr>
            <p:nvPr/>
          </p:nvSpPr>
          <p:spPr bwMode="auto">
            <a:xfrm>
              <a:off x="1022" y="1219"/>
              <a:ext cx="909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Average</a:t>
              </a:r>
            </a:p>
          </p:txBody>
        </p:sp>
      </p:grpSp>
      <p:grpSp>
        <p:nvGrpSpPr>
          <p:cNvPr id="8" name="Group 691"/>
          <p:cNvGrpSpPr>
            <a:grpSpLocks/>
          </p:cNvGrpSpPr>
          <p:nvPr/>
        </p:nvGrpSpPr>
        <p:grpSpPr bwMode="auto">
          <a:xfrm>
            <a:off x="4202112" y="2282826"/>
            <a:ext cx="4702175" cy="1301750"/>
            <a:chOff x="2622" y="1248"/>
            <a:chExt cx="2962" cy="820"/>
          </a:xfrm>
        </p:grpSpPr>
        <p:graphicFrame>
          <p:nvGraphicFramePr>
            <p:cNvPr id="9" name="Object 679"/>
            <p:cNvGraphicFramePr>
              <a:graphicFrameLocks noChangeAspect="1"/>
            </p:cNvGraphicFramePr>
            <p:nvPr/>
          </p:nvGraphicFramePr>
          <p:xfrm>
            <a:off x="2622" y="1558"/>
            <a:ext cx="2962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9" name="Equation" r:id="rId6" imgW="2768600" imgH="482600" progId="Equation.DSMT4">
                    <p:embed/>
                  </p:oleObj>
                </mc:Choice>
                <mc:Fallback>
                  <p:oleObj name="Equation" r:id="rId6" imgW="2768600" imgH="482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" y="1558"/>
                          <a:ext cx="2962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684"/>
            <p:cNvSpPr txBox="1">
              <a:spLocks noChangeArrowheads="1"/>
            </p:cNvSpPr>
            <p:nvPr/>
          </p:nvSpPr>
          <p:spPr bwMode="auto">
            <a:xfrm>
              <a:off x="3308" y="1248"/>
              <a:ext cx="1457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/>
                <a:t>Dispersion</a:t>
              </a:r>
            </a:p>
          </p:txBody>
        </p:sp>
      </p:grpSp>
      <p:grpSp>
        <p:nvGrpSpPr>
          <p:cNvPr id="14" name="Group 692"/>
          <p:cNvGrpSpPr>
            <a:grpSpLocks/>
          </p:cNvGrpSpPr>
          <p:nvPr/>
        </p:nvGrpSpPr>
        <p:grpSpPr bwMode="auto">
          <a:xfrm>
            <a:off x="800100" y="3667315"/>
            <a:ext cx="3634740" cy="2647950"/>
            <a:chOff x="0" y="2100"/>
            <a:chExt cx="2733" cy="2220"/>
          </a:xfrm>
        </p:grpSpPr>
        <p:pic>
          <p:nvPicPr>
            <p:cNvPr id="15" name="Picture 67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76"/>
              <a:ext cx="2733" cy="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85"/>
            <p:cNvSpPr txBox="1">
              <a:spLocks noChangeArrowheads="1"/>
            </p:cNvSpPr>
            <p:nvPr/>
          </p:nvSpPr>
          <p:spPr bwMode="auto">
            <a:xfrm>
              <a:off x="959" y="2100"/>
              <a:ext cx="1135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Histogram</a:t>
              </a:r>
            </a:p>
          </p:txBody>
        </p:sp>
      </p:grpSp>
      <p:grpSp>
        <p:nvGrpSpPr>
          <p:cNvPr id="17" name="Group 694"/>
          <p:cNvGrpSpPr>
            <a:grpSpLocks/>
          </p:cNvGrpSpPr>
          <p:nvPr/>
        </p:nvGrpSpPr>
        <p:grpSpPr bwMode="auto">
          <a:xfrm>
            <a:off x="4490085" y="3695425"/>
            <a:ext cx="4126230" cy="2685008"/>
            <a:chOff x="2604" y="2140"/>
            <a:chExt cx="3156" cy="2180"/>
          </a:xfrm>
        </p:grpSpPr>
        <p:grpSp>
          <p:nvGrpSpPr>
            <p:cNvPr id="18" name="Group 693"/>
            <p:cNvGrpSpPr>
              <a:grpSpLocks/>
            </p:cNvGrpSpPr>
            <p:nvPr/>
          </p:nvGrpSpPr>
          <p:grpSpPr bwMode="auto">
            <a:xfrm>
              <a:off x="2886" y="2140"/>
              <a:ext cx="2874" cy="2180"/>
              <a:chOff x="2886" y="2140"/>
              <a:chExt cx="2874" cy="2180"/>
            </a:xfrm>
          </p:grpSpPr>
          <p:pic>
            <p:nvPicPr>
              <p:cNvPr id="20" name="Picture 67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" y="2330"/>
                <a:ext cx="2661" cy="1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686"/>
              <p:cNvSpPr txBox="1">
                <a:spLocks noChangeArrowheads="1"/>
              </p:cNvSpPr>
              <p:nvPr/>
            </p:nvSpPr>
            <p:spPr bwMode="auto">
              <a:xfrm>
                <a:off x="2886" y="2140"/>
                <a:ext cx="2730" cy="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/>
                  <a:t>Probability </a:t>
                </a:r>
                <a:r>
                  <a:rPr lang="en-US" altLang="en-US" sz="2000" dirty="0" smtClean="0"/>
                  <a:t>density (distribution)</a:t>
                </a:r>
                <a:endParaRPr lang="en-US" altLang="en-US" sz="2000" dirty="0"/>
              </a:p>
            </p:txBody>
          </p:sp>
        </p:grpSp>
        <p:sp>
          <p:nvSpPr>
            <p:cNvPr id="19" name="AutoShape 688"/>
            <p:cNvSpPr>
              <a:spLocks noChangeArrowheads="1"/>
            </p:cNvSpPr>
            <p:nvPr/>
          </p:nvSpPr>
          <p:spPr bwMode="auto">
            <a:xfrm>
              <a:off x="2604" y="3128"/>
              <a:ext cx="564" cy="192"/>
            </a:xfrm>
            <a:prstGeom prst="rightArrow">
              <a:avLst>
                <a:gd name="adj1" fmla="val 50000"/>
                <a:gd name="adj2" fmla="val 734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278" y="1417639"/>
                <a:ext cx="5224423" cy="479296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Mean – </a:t>
                </a:r>
                <a:r>
                  <a:rPr lang="en-US" dirty="0" smtClean="0"/>
                  <a:t>average</a:t>
                </a:r>
              </a:p>
              <a:p>
                <a:r>
                  <a:rPr lang="en-US" dirty="0"/>
                  <a:t>Standard deviation (</a:t>
                </a:r>
                <a:r>
                  <a:rPr lang="en-US" dirty="0" err="1"/>
                  <a:t>std</a:t>
                </a:r>
                <a:r>
                  <a:rPr lang="en-US" dirty="0"/>
                  <a:t>) – dispersion around the </a:t>
                </a:r>
                <a:r>
                  <a:rPr lang="en-US" dirty="0" smtClean="0"/>
                  <a:t>average or amount of variation</a:t>
                </a:r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latin typeface="Cambria Math"/>
                    <a:ea typeface="宋体" pitchFamily="2" charset="-122"/>
                  </a:rPr>
                  <a:t>Two designs with two performance variables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i="1">
                                <a:latin typeface="Cambria Math"/>
                                <a:ea typeface="宋体" pitchFamily="2" charset="-122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/>
                                <a:ea typeface="宋体" pitchFamily="2" charset="-122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en-US" i="1"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i="1">
                                <a:latin typeface="Cambria Math"/>
                                <a:ea typeface="宋体" pitchFamily="2" charset="-122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/>
                                <a:ea typeface="宋体" pitchFamily="2" charset="-122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en-US" i="1"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>
                    <a:ea typeface="宋体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  <a:ea typeface="宋体" pitchFamily="2" charset="-122"/>
                      </a:rPr>
                      <m:t>&gt;</m:t>
                    </m:r>
                    <m:sSub>
                      <m:sSubPr>
                        <m:ctrlPr>
                          <a:rPr lang="en-US" altLang="en-US" i="1" dirty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dirty="0">
                  <a:ea typeface="宋体" pitchFamily="2" charset="-12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Designs </a:t>
                </a:r>
                <a:r>
                  <a:rPr lang="en-US" altLang="en-US" dirty="0"/>
                  <a:t>1 and 2 have the same average performance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The </a:t>
                </a:r>
                <a:r>
                  <a:rPr lang="en-US" altLang="en-US" dirty="0"/>
                  <a:t>variation of Design </a:t>
                </a:r>
                <a:r>
                  <a:rPr lang="en-US" altLang="en-US" dirty="0" smtClean="0"/>
                  <a:t>1 </a:t>
                </a:r>
                <a:r>
                  <a:rPr lang="en-US" altLang="en-US" dirty="0"/>
                  <a:t>is </a:t>
                </a:r>
                <a:r>
                  <a:rPr lang="en-US" altLang="en-US" dirty="0" smtClean="0"/>
                  <a:t>smaller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Design 1 is more robust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278" y="1417639"/>
                <a:ext cx="5224423" cy="4792966"/>
              </a:xfrm>
              <a:blipFill rotWithShape="1">
                <a:blip r:embed="rId2"/>
                <a:stretch>
                  <a:fillRect l="-1750"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48"/>
          <p:cNvSpPr>
            <a:spLocks/>
          </p:cNvSpPr>
          <p:nvPr/>
        </p:nvSpPr>
        <p:spPr bwMode="auto">
          <a:xfrm>
            <a:off x="6073140" y="1704975"/>
            <a:ext cx="807720" cy="1619250"/>
          </a:xfrm>
          <a:custGeom>
            <a:avLst/>
            <a:gdLst>
              <a:gd name="T0" fmla="*/ 2147483647 w 1545"/>
              <a:gd name="T1" fmla="*/ 2147483647 h 875"/>
              <a:gd name="T2" fmla="*/ 2147483647 w 1545"/>
              <a:gd name="T3" fmla="*/ 2147483647 h 875"/>
              <a:gd name="T4" fmla="*/ 2147483647 w 1545"/>
              <a:gd name="T5" fmla="*/ 2147483647 h 875"/>
              <a:gd name="T6" fmla="*/ 2147483647 w 1545"/>
              <a:gd name="T7" fmla="*/ 2147483647 h 875"/>
              <a:gd name="T8" fmla="*/ 2147483647 w 1545"/>
              <a:gd name="T9" fmla="*/ 2147483647 h 875"/>
              <a:gd name="T10" fmla="*/ 2147483647 w 1545"/>
              <a:gd name="T11" fmla="*/ 2147483647 h 875"/>
              <a:gd name="T12" fmla="*/ 2147483647 w 1545"/>
              <a:gd name="T13" fmla="*/ 2147483647 h 875"/>
              <a:gd name="T14" fmla="*/ 2147483647 w 1545"/>
              <a:gd name="T15" fmla="*/ 2147483647 h 875"/>
              <a:gd name="T16" fmla="*/ 2147483647 w 1545"/>
              <a:gd name="T17" fmla="*/ 2147483647 h 875"/>
              <a:gd name="T18" fmla="*/ 2147483647 w 1545"/>
              <a:gd name="T19" fmla="*/ 2147483647 h 875"/>
              <a:gd name="T20" fmla="*/ 2147483647 w 1545"/>
              <a:gd name="T21" fmla="*/ 2147483647 h 875"/>
              <a:gd name="T22" fmla="*/ 2147483647 w 1545"/>
              <a:gd name="T23" fmla="*/ 2147483647 h 875"/>
              <a:gd name="T24" fmla="*/ 2147483647 w 1545"/>
              <a:gd name="T25" fmla="*/ 2147483647 h 875"/>
              <a:gd name="T26" fmla="*/ 2147483647 w 1545"/>
              <a:gd name="T27" fmla="*/ 2147483647 h 875"/>
              <a:gd name="T28" fmla="*/ 2147483647 w 1545"/>
              <a:gd name="T29" fmla="*/ 2147483647 h 875"/>
              <a:gd name="T30" fmla="*/ 2147483647 w 1545"/>
              <a:gd name="T31" fmla="*/ 2147483647 h 875"/>
              <a:gd name="T32" fmla="*/ 2147483647 w 1545"/>
              <a:gd name="T33" fmla="*/ 2147483647 h 875"/>
              <a:gd name="T34" fmla="*/ 2147483647 w 1545"/>
              <a:gd name="T35" fmla="*/ 2147483647 h 875"/>
              <a:gd name="T36" fmla="*/ 2147483647 w 1545"/>
              <a:gd name="T37" fmla="*/ 2147483647 h 875"/>
              <a:gd name="T38" fmla="*/ 2147483647 w 1545"/>
              <a:gd name="T39" fmla="*/ 2147483647 h 875"/>
              <a:gd name="T40" fmla="*/ 2147483647 w 1545"/>
              <a:gd name="T41" fmla="*/ 2147483647 h 875"/>
              <a:gd name="T42" fmla="*/ 2147483647 w 1545"/>
              <a:gd name="T43" fmla="*/ 2147483647 h 875"/>
              <a:gd name="T44" fmla="*/ 2147483647 w 1545"/>
              <a:gd name="T45" fmla="*/ 2147483647 h 875"/>
              <a:gd name="T46" fmla="*/ 2147483647 w 1545"/>
              <a:gd name="T47" fmla="*/ 2147483647 h 875"/>
              <a:gd name="T48" fmla="*/ 2147483647 w 1545"/>
              <a:gd name="T49" fmla="*/ 2147483647 h 875"/>
              <a:gd name="T50" fmla="*/ 2147483647 w 1545"/>
              <a:gd name="T51" fmla="*/ 2147483647 h 875"/>
              <a:gd name="T52" fmla="*/ 2147483647 w 1545"/>
              <a:gd name="T53" fmla="*/ 2147483647 h 875"/>
              <a:gd name="T54" fmla="*/ 2147483647 w 1545"/>
              <a:gd name="T55" fmla="*/ 2147483647 h 875"/>
              <a:gd name="T56" fmla="*/ 2147483647 w 1545"/>
              <a:gd name="T57" fmla="*/ 2147483647 h 875"/>
              <a:gd name="T58" fmla="*/ 2147483647 w 1545"/>
              <a:gd name="T59" fmla="*/ 2147483647 h 875"/>
              <a:gd name="T60" fmla="*/ 2147483647 w 1545"/>
              <a:gd name="T61" fmla="*/ 0 h 875"/>
              <a:gd name="T62" fmla="*/ 2147483647 w 1545"/>
              <a:gd name="T63" fmla="*/ 0 h 875"/>
              <a:gd name="T64" fmla="*/ 2147483647 w 1545"/>
              <a:gd name="T65" fmla="*/ 2147483647 h 875"/>
              <a:gd name="T66" fmla="*/ 2147483647 w 1545"/>
              <a:gd name="T67" fmla="*/ 2147483647 h 875"/>
              <a:gd name="T68" fmla="*/ 2147483647 w 1545"/>
              <a:gd name="T69" fmla="*/ 2147483647 h 875"/>
              <a:gd name="T70" fmla="*/ 2147483647 w 1545"/>
              <a:gd name="T71" fmla="*/ 2147483647 h 875"/>
              <a:gd name="T72" fmla="*/ 2147483647 w 1545"/>
              <a:gd name="T73" fmla="*/ 2147483647 h 875"/>
              <a:gd name="T74" fmla="*/ 2147483647 w 1545"/>
              <a:gd name="T75" fmla="*/ 2147483647 h 875"/>
              <a:gd name="T76" fmla="*/ 2147483647 w 1545"/>
              <a:gd name="T77" fmla="*/ 2147483647 h 875"/>
              <a:gd name="T78" fmla="*/ 2147483647 w 1545"/>
              <a:gd name="T79" fmla="*/ 2147483647 h 875"/>
              <a:gd name="T80" fmla="*/ 2147483647 w 1545"/>
              <a:gd name="T81" fmla="*/ 2147483647 h 875"/>
              <a:gd name="T82" fmla="*/ 2147483647 w 1545"/>
              <a:gd name="T83" fmla="*/ 2147483647 h 875"/>
              <a:gd name="T84" fmla="*/ 2147483647 w 1545"/>
              <a:gd name="T85" fmla="*/ 2147483647 h 875"/>
              <a:gd name="T86" fmla="*/ 2147483647 w 1545"/>
              <a:gd name="T87" fmla="*/ 2147483647 h 875"/>
              <a:gd name="T88" fmla="*/ 2147483647 w 1545"/>
              <a:gd name="T89" fmla="*/ 2147483647 h 875"/>
              <a:gd name="T90" fmla="*/ 2147483647 w 1545"/>
              <a:gd name="T91" fmla="*/ 2147483647 h 875"/>
              <a:gd name="T92" fmla="*/ 2147483647 w 1545"/>
              <a:gd name="T93" fmla="*/ 2147483647 h 875"/>
              <a:gd name="T94" fmla="*/ 2147483647 w 1545"/>
              <a:gd name="T95" fmla="*/ 2147483647 h 875"/>
              <a:gd name="T96" fmla="*/ 2147483647 w 1545"/>
              <a:gd name="T97" fmla="*/ 2147483647 h 875"/>
              <a:gd name="T98" fmla="*/ 2147483647 w 1545"/>
              <a:gd name="T99" fmla="*/ 2147483647 h 875"/>
              <a:gd name="T100" fmla="*/ 2147483647 w 1545"/>
              <a:gd name="T101" fmla="*/ 2147483647 h 875"/>
              <a:gd name="T102" fmla="*/ 2147483647 w 1545"/>
              <a:gd name="T103" fmla="*/ 2147483647 h 875"/>
              <a:gd name="T104" fmla="*/ 2147483647 w 1545"/>
              <a:gd name="T105" fmla="*/ 2147483647 h 875"/>
              <a:gd name="T106" fmla="*/ 2147483647 w 1545"/>
              <a:gd name="T107" fmla="*/ 2147483647 h 875"/>
              <a:gd name="T108" fmla="*/ 2147483647 w 1545"/>
              <a:gd name="T109" fmla="*/ 2147483647 h 875"/>
              <a:gd name="T110" fmla="*/ 2147483647 w 1545"/>
              <a:gd name="T111" fmla="*/ 2147483647 h 8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45"/>
              <a:gd name="T169" fmla="*/ 0 h 875"/>
              <a:gd name="T170" fmla="*/ 1545 w 1545"/>
              <a:gd name="T171" fmla="*/ 875 h 87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45" h="875">
                <a:moveTo>
                  <a:pt x="0" y="874"/>
                </a:moveTo>
                <a:lnTo>
                  <a:pt x="10" y="874"/>
                </a:lnTo>
                <a:lnTo>
                  <a:pt x="21" y="874"/>
                </a:lnTo>
                <a:lnTo>
                  <a:pt x="26" y="874"/>
                </a:lnTo>
                <a:lnTo>
                  <a:pt x="37" y="874"/>
                </a:lnTo>
                <a:lnTo>
                  <a:pt x="46" y="874"/>
                </a:lnTo>
                <a:lnTo>
                  <a:pt x="57" y="874"/>
                </a:lnTo>
                <a:lnTo>
                  <a:pt x="62" y="874"/>
                </a:lnTo>
                <a:lnTo>
                  <a:pt x="73" y="874"/>
                </a:lnTo>
                <a:lnTo>
                  <a:pt x="83" y="874"/>
                </a:lnTo>
                <a:lnTo>
                  <a:pt x="94" y="874"/>
                </a:lnTo>
                <a:lnTo>
                  <a:pt x="99" y="868"/>
                </a:lnTo>
                <a:lnTo>
                  <a:pt x="110" y="868"/>
                </a:lnTo>
                <a:lnTo>
                  <a:pt x="120" y="868"/>
                </a:lnTo>
                <a:lnTo>
                  <a:pt x="130" y="868"/>
                </a:lnTo>
                <a:lnTo>
                  <a:pt x="135" y="868"/>
                </a:lnTo>
                <a:lnTo>
                  <a:pt x="146" y="863"/>
                </a:lnTo>
                <a:lnTo>
                  <a:pt x="156" y="863"/>
                </a:lnTo>
                <a:lnTo>
                  <a:pt x="167" y="863"/>
                </a:lnTo>
                <a:lnTo>
                  <a:pt x="172" y="856"/>
                </a:lnTo>
                <a:lnTo>
                  <a:pt x="183" y="856"/>
                </a:lnTo>
                <a:lnTo>
                  <a:pt x="193" y="851"/>
                </a:lnTo>
                <a:lnTo>
                  <a:pt x="204" y="851"/>
                </a:lnTo>
                <a:lnTo>
                  <a:pt x="209" y="845"/>
                </a:lnTo>
                <a:lnTo>
                  <a:pt x="219" y="840"/>
                </a:lnTo>
                <a:lnTo>
                  <a:pt x="229" y="840"/>
                </a:lnTo>
                <a:lnTo>
                  <a:pt x="240" y="833"/>
                </a:lnTo>
                <a:lnTo>
                  <a:pt x="245" y="828"/>
                </a:lnTo>
                <a:lnTo>
                  <a:pt x="256" y="822"/>
                </a:lnTo>
                <a:lnTo>
                  <a:pt x="267" y="817"/>
                </a:lnTo>
                <a:lnTo>
                  <a:pt x="277" y="811"/>
                </a:lnTo>
                <a:lnTo>
                  <a:pt x="282" y="805"/>
                </a:lnTo>
                <a:lnTo>
                  <a:pt x="293" y="799"/>
                </a:lnTo>
                <a:lnTo>
                  <a:pt x="303" y="794"/>
                </a:lnTo>
                <a:lnTo>
                  <a:pt x="313" y="783"/>
                </a:lnTo>
                <a:lnTo>
                  <a:pt x="318" y="776"/>
                </a:lnTo>
                <a:lnTo>
                  <a:pt x="329" y="771"/>
                </a:lnTo>
                <a:lnTo>
                  <a:pt x="340" y="760"/>
                </a:lnTo>
                <a:lnTo>
                  <a:pt x="350" y="748"/>
                </a:lnTo>
                <a:lnTo>
                  <a:pt x="356" y="742"/>
                </a:lnTo>
                <a:lnTo>
                  <a:pt x="366" y="731"/>
                </a:lnTo>
                <a:lnTo>
                  <a:pt x="377" y="719"/>
                </a:lnTo>
                <a:lnTo>
                  <a:pt x="386" y="708"/>
                </a:lnTo>
                <a:lnTo>
                  <a:pt x="397" y="696"/>
                </a:lnTo>
                <a:lnTo>
                  <a:pt x="402" y="685"/>
                </a:lnTo>
                <a:lnTo>
                  <a:pt x="413" y="673"/>
                </a:lnTo>
                <a:lnTo>
                  <a:pt x="423" y="662"/>
                </a:lnTo>
                <a:lnTo>
                  <a:pt x="434" y="645"/>
                </a:lnTo>
                <a:lnTo>
                  <a:pt x="439" y="634"/>
                </a:lnTo>
                <a:lnTo>
                  <a:pt x="450" y="616"/>
                </a:lnTo>
                <a:lnTo>
                  <a:pt x="460" y="605"/>
                </a:lnTo>
                <a:lnTo>
                  <a:pt x="471" y="588"/>
                </a:lnTo>
                <a:lnTo>
                  <a:pt x="475" y="571"/>
                </a:lnTo>
                <a:lnTo>
                  <a:pt x="486" y="559"/>
                </a:lnTo>
                <a:lnTo>
                  <a:pt x="497" y="542"/>
                </a:lnTo>
                <a:lnTo>
                  <a:pt x="507" y="525"/>
                </a:lnTo>
                <a:lnTo>
                  <a:pt x="512" y="508"/>
                </a:lnTo>
                <a:lnTo>
                  <a:pt x="523" y="491"/>
                </a:lnTo>
                <a:lnTo>
                  <a:pt x="534" y="474"/>
                </a:lnTo>
                <a:lnTo>
                  <a:pt x="544" y="456"/>
                </a:lnTo>
                <a:lnTo>
                  <a:pt x="549" y="440"/>
                </a:lnTo>
                <a:lnTo>
                  <a:pt x="559" y="417"/>
                </a:lnTo>
                <a:lnTo>
                  <a:pt x="570" y="399"/>
                </a:lnTo>
                <a:lnTo>
                  <a:pt x="580" y="382"/>
                </a:lnTo>
                <a:lnTo>
                  <a:pt x="586" y="365"/>
                </a:lnTo>
                <a:lnTo>
                  <a:pt x="596" y="348"/>
                </a:lnTo>
                <a:lnTo>
                  <a:pt x="607" y="325"/>
                </a:lnTo>
                <a:lnTo>
                  <a:pt x="617" y="308"/>
                </a:lnTo>
                <a:lnTo>
                  <a:pt x="623" y="291"/>
                </a:lnTo>
                <a:lnTo>
                  <a:pt x="633" y="273"/>
                </a:lnTo>
                <a:lnTo>
                  <a:pt x="643" y="250"/>
                </a:lnTo>
                <a:lnTo>
                  <a:pt x="653" y="234"/>
                </a:lnTo>
                <a:lnTo>
                  <a:pt x="659" y="216"/>
                </a:lnTo>
                <a:lnTo>
                  <a:pt x="669" y="200"/>
                </a:lnTo>
                <a:lnTo>
                  <a:pt x="680" y="182"/>
                </a:lnTo>
                <a:lnTo>
                  <a:pt x="690" y="165"/>
                </a:lnTo>
                <a:lnTo>
                  <a:pt x="696" y="148"/>
                </a:lnTo>
                <a:lnTo>
                  <a:pt x="706" y="136"/>
                </a:lnTo>
                <a:lnTo>
                  <a:pt x="717" y="120"/>
                </a:lnTo>
                <a:lnTo>
                  <a:pt x="728" y="108"/>
                </a:lnTo>
                <a:lnTo>
                  <a:pt x="732" y="90"/>
                </a:lnTo>
                <a:lnTo>
                  <a:pt x="742" y="79"/>
                </a:lnTo>
                <a:lnTo>
                  <a:pt x="753" y="69"/>
                </a:lnTo>
                <a:lnTo>
                  <a:pt x="764" y="56"/>
                </a:lnTo>
                <a:lnTo>
                  <a:pt x="774" y="46"/>
                </a:lnTo>
                <a:lnTo>
                  <a:pt x="779" y="33"/>
                </a:lnTo>
                <a:lnTo>
                  <a:pt x="790" y="28"/>
                </a:lnTo>
                <a:lnTo>
                  <a:pt x="801" y="23"/>
                </a:lnTo>
                <a:lnTo>
                  <a:pt x="811" y="10"/>
                </a:lnTo>
                <a:lnTo>
                  <a:pt x="815" y="5"/>
                </a:lnTo>
                <a:lnTo>
                  <a:pt x="826" y="5"/>
                </a:lnTo>
                <a:lnTo>
                  <a:pt x="837" y="0"/>
                </a:lnTo>
                <a:lnTo>
                  <a:pt x="847" y="0"/>
                </a:lnTo>
                <a:lnTo>
                  <a:pt x="853" y="0"/>
                </a:lnTo>
                <a:lnTo>
                  <a:pt x="863" y="0"/>
                </a:lnTo>
                <a:lnTo>
                  <a:pt x="874" y="0"/>
                </a:lnTo>
                <a:lnTo>
                  <a:pt x="884" y="5"/>
                </a:lnTo>
                <a:lnTo>
                  <a:pt x="890" y="5"/>
                </a:lnTo>
                <a:lnTo>
                  <a:pt x="900" y="10"/>
                </a:lnTo>
                <a:lnTo>
                  <a:pt x="910" y="23"/>
                </a:lnTo>
                <a:lnTo>
                  <a:pt x="920" y="28"/>
                </a:lnTo>
                <a:lnTo>
                  <a:pt x="926" y="40"/>
                </a:lnTo>
                <a:lnTo>
                  <a:pt x="936" y="46"/>
                </a:lnTo>
                <a:lnTo>
                  <a:pt x="947" y="56"/>
                </a:lnTo>
                <a:lnTo>
                  <a:pt x="957" y="69"/>
                </a:lnTo>
                <a:lnTo>
                  <a:pt x="963" y="85"/>
                </a:lnTo>
                <a:lnTo>
                  <a:pt x="973" y="97"/>
                </a:lnTo>
                <a:lnTo>
                  <a:pt x="984" y="113"/>
                </a:lnTo>
                <a:lnTo>
                  <a:pt x="994" y="131"/>
                </a:lnTo>
                <a:lnTo>
                  <a:pt x="999" y="148"/>
                </a:lnTo>
                <a:lnTo>
                  <a:pt x="1009" y="165"/>
                </a:lnTo>
                <a:lnTo>
                  <a:pt x="1020" y="182"/>
                </a:lnTo>
                <a:lnTo>
                  <a:pt x="1031" y="205"/>
                </a:lnTo>
                <a:lnTo>
                  <a:pt x="1036" y="222"/>
                </a:lnTo>
                <a:lnTo>
                  <a:pt x="1046" y="245"/>
                </a:lnTo>
                <a:lnTo>
                  <a:pt x="1057" y="268"/>
                </a:lnTo>
                <a:lnTo>
                  <a:pt x="1068" y="285"/>
                </a:lnTo>
                <a:lnTo>
                  <a:pt x="1072" y="308"/>
                </a:lnTo>
                <a:lnTo>
                  <a:pt x="1083" y="331"/>
                </a:lnTo>
                <a:lnTo>
                  <a:pt x="1093" y="353"/>
                </a:lnTo>
                <a:lnTo>
                  <a:pt x="1104" y="376"/>
                </a:lnTo>
                <a:lnTo>
                  <a:pt x="1109" y="394"/>
                </a:lnTo>
                <a:lnTo>
                  <a:pt x="1120" y="417"/>
                </a:lnTo>
                <a:lnTo>
                  <a:pt x="1130" y="440"/>
                </a:lnTo>
                <a:lnTo>
                  <a:pt x="1141" y="462"/>
                </a:lnTo>
                <a:lnTo>
                  <a:pt x="1146" y="485"/>
                </a:lnTo>
                <a:lnTo>
                  <a:pt x="1157" y="502"/>
                </a:lnTo>
                <a:lnTo>
                  <a:pt x="1166" y="525"/>
                </a:lnTo>
                <a:lnTo>
                  <a:pt x="1177" y="542"/>
                </a:lnTo>
                <a:lnTo>
                  <a:pt x="1187" y="565"/>
                </a:lnTo>
                <a:lnTo>
                  <a:pt x="1193" y="582"/>
                </a:lnTo>
                <a:lnTo>
                  <a:pt x="1203" y="600"/>
                </a:lnTo>
                <a:lnTo>
                  <a:pt x="1214" y="623"/>
                </a:lnTo>
                <a:lnTo>
                  <a:pt x="1225" y="639"/>
                </a:lnTo>
                <a:lnTo>
                  <a:pt x="1230" y="651"/>
                </a:lnTo>
                <a:lnTo>
                  <a:pt x="1240" y="668"/>
                </a:lnTo>
                <a:lnTo>
                  <a:pt x="1250" y="685"/>
                </a:lnTo>
                <a:lnTo>
                  <a:pt x="1261" y="696"/>
                </a:lnTo>
                <a:lnTo>
                  <a:pt x="1266" y="714"/>
                </a:lnTo>
                <a:lnTo>
                  <a:pt x="1276" y="725"/>
                </a:lnTo>
                <a:lnTo>
                  <a:pt x="1287" y="737"/>
                </a:lnTo>
                <a:lnTo>
                  <a:pt x="1298" y="748"/>
                </a:lnTo>
                <a:lnTo>
                  <a:pt x="1303" y="760"/>
                </a:lnTo>
                <a:lnTo>
                  <a:pt x="1314" y="771"/>
                </a:lnTo>
                <a:lnTo>
                  <a:pt x="1324" y="783"/>
                </a:lnTo>
                <a:lnTo>
                  <a:pt x="1334" y="788"/>
                </a:lnTo>
                <a:lnTo>
                  <a:pt x="1339" y="799"/>
                </a:lnTo>
                <a:lnTo>
                  <a:pt x="1350" y="805"/>
                </a:lnTo>
                <a:lnTo>
                  <a:pt x="1360" y="811"/>
                </a:lnTo>
                <a:lnTo>
                  <a:pt x="1371" y="817"/>
                </a:lnTo>
                <a:lnTo>
                  <a:pt x="1376" y="822"/>
                </a:lnTo>
                <a:lnTo>
                  <a:pt x="1387" y="828"/>
                </a:lnTo>
                <a:lnTo>
                  <a:pt x="1397" y="833"/>
                </a:lnTo>
                <a:lnTo>
                  <a:pt x="1408" y="840"/>
                </a:lnTo>
                <a:lnTo>
                  <a:pt x="1413" y="845"/>
                </a:lnTo>
                <a:lnTo>
                  <a:pt x="1423" y="845"/>
                </a:lnTo>
                <a:lnTo>
                  <a:pt x="1433" y="851"/>
                </a:lnTo>
                <a:lnTo>
                  <a:pt x="1444" y="851"/>
                </a:lnTo>
                <a:lnTo>
                  <a:pt x="1449" y="856"/>
                </a:lnTo>
                <a:lnTo>
                  <a:pt x="1460" y="856"/>
                </a:lnTo>
                <a:lnTo>
                  <a:pt x="1470" y="863"/>
                </a:lnTo>
                <a:lnTo>
                  <a:pt x="1481" y="863"/>
                </a:lnTo>
                <a:lnTo>
                  <a:pt x="1486" y="863"/>
                </a:lnTo>
                <a:lnTo>
                  <a:pt x="1497" y="868"/>
                </a:lnTo>
                <a:lnTo>
                  <a:pt x="1506" y="868"/>
                </a:lnTo>
                <a:lnTo>
                  <a:pt x="1517" y="868"/>
                </a:lnTo>
                <a:lnTo>
                  <a:pt x="1522" y="868"/>
                </a:lnTo>
                <a:lnTo>
                  <a:pt x="1533" y="868"/>
                </a:lnTo>
                <a:lnTo>
                  <a:pt x="1544" y="868"/>
                </a:lnTo>
              </a:path>
            </a:pathLst>
          </a:custGeom>
          <a:noFill/>
          <a:ln w="12700" cap="rnd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08600" y="3311525"/>
            <a:ext cx="2743200" cy="2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349750" y="2319338"/>
            <a:ext cx="1954213" cy="3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89701" y="1417640"/>
            <a:ext cx="17463" cy="1930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48"/>
          <p:cNvSpPr>
            <a:spLocks/>
          </p:cNvSpPr>
          <p:nvPr/>
        </p:nvSpPr>
        <p:spPr bwMode="auto">
          <a:xfrm>
            <a:off x="5370513" y="4989513"/>
            <a:ext cx="2036127" cy="812800"/>
          </a:xfrm>
          <a:custGeom>
            <a:avLst/>
            <a:gdLst>
              <a:gd name="T0" fmla="*/ 2147483647 w 1545"/>
              <a:gd name="T1" fmla="*/ 2147483647 h 875"/>
              <a:gd name="T2" fmla="*/ 2147483647 w 1545"/>
              <a:gd name="T3" fmla="*/ 2147483647 h 875"/>
              <a:gd name="T4" fmla="*/ 2147483647 w 1545"/>
              <a:gd name="T5" fmla="*/ 2147483647 h 875"/>
              <a:gd name="T6" fmla="*/ 2147483647 w 1545"/>
              <a:gd name="T7" fmla="*/ 2147483647 h 875"/>
              <a:gd name="T8" fmla="*/ 2147483647 w 1545"/>
              <a:gd name="T9" fmla="*/ 2147483647 h 875"/>
              <a:gd name="T10" fmla="*/ 2147483647 w 1545"/>
              <a:gd name="T11" fmla="*/ 2147483647 h 875"/>
              <a:gd name="T12" fmla="*/ 2147483647 w 1545"/>
              <a:gd name="T13" fmla="*/ 2147483647 h 875"/>
              <a:gd name="T14" fmla="*/ 2147483647 w 1545"/>
              <a:gd name="T15" fmla="*/ 2147483647 h 875"/>
              <a:gd name="T16" fmla="*/ 2147483647 w 1545"/>
              <a:gd name="T17" fmla="*/ 2147483647 h 875"/>
              <a:gd name="T18" fmla="*/ 2147483647 w 1545"/>
              <a:gd name="T19" fmla="*/ 2147483647 h 875"/>
              <a:gd name="T20" fmla="*/ 2147483647 w 1545"/>
              <a:gd name="T21" fmla="*/ 2147483647 h 875"/>
              <a:gd name="T22" fmla="*/ 2147483647 w 1545"/>
              <a:gd name="T23" fmla="*/ 2147483647 h 875"/>
              <a:gd name="T24" fmla="*/ 2147483647 w 1545"/>
              <a:gd name="T25" fmla="*/ 2147483647 h 875"/>
              <a:gd name="T26" fmla="*/ 2147483647 w 1545"/>
              <a:gd name="T27" fmla="*/ 2147483647 h 875"/>
              <a:gd name="T28" fmla="*/ 2147483647 w 1545"/>
              <a:gd name="T29" fmla="*/ 2147483647 h 875"/>
              <a:gd name="T30" fmla="*/ 2147483647 w 1545"/>
              <a:gd name="T31" fmla="*/ 2147483647 h 875"/>
              <a:gd name="T32" fmla="*/ 2147483647 w 1545"/>
              <a:gd name="T33" fmla="*/ 2147483647 h 875"/>
              <a:gd name="T34" fmla="*/ 2147483647 w 1545"/>
              <a:gd name="T35" fmla="*/ 2147483647 h 875"/>
              <a:gd name="T36" fmla="*/ 2147483647 w 1545"/>
              <a:gd name="T37" fmla="*/ 2147483647 h 875"/>
              <a:gd name="T38" fmla="*/ 2147483647 w 1545"/>
              <a:gd name="T39" fmla="*/ 2147483647 h 875"/>
              <a:gd name="T40" fmla="*/ 2147483647 w 1545"/>
              <a:gd name="T41" fmla="*/ 2147483647 h 875"/>
              <a:gd name="T42" fmla="*/ 2147483647 w 1545"/>
              <a:gd name="T43" fmla="*/ 2147483647 h 875"/>
              <a:gd name="T44" fmla="*/ 2147483647 w 1545"/>
              <a:gd name="T45" fmla="*/ 2147483647 h 875"/>
              <a:gd name="T46" fmla="*/ 2147483647 w 1545"/>
              <a:gd name="T47" fmla="*/ 2147483647 h 875"/>
              <a:gd name="T48" fmla="*/ 2147483647 w 1545"/>
              <a:gd name="T49" fmla="*/ 2147483647 h 875"/>
              <a:gd name="T50" fmla="*/ 2147483647 w 1545"/>
              <a:gd name="T51" fmla="*/ 2147483647 h 875"/>
              <a:gd name="T52" fmla="*/ 2147483647 w 1545"/>
              <a:gd name="T53" fmla="*/ 2147483647 h 875"/>
              <a:gd name="T54" fmla="*/ 2147483647 w 1545"/>
              <a:gd name="T55" fmla="*/ 2147483647 h 875"/>
              <a:gd name="T56" fmla="*/ 2147483647 w 1545"/>
              <a:gd name="T57" fmla="*/ 2147483647 h 875"/>
              <a:gd name="T58" fmla="*/ 2147483647 w 1545"/>
              <a:gd name="T59" fmla="*/ 2147483647 h 875"/>
              <a:gd name="T60" fmla="*/ 2147483647 w 1545"/>
              <a:gd name="T61" fmla="*/ 0 h 875"/>
              <a:gd name="T62" fmla="*/ 2147483647 w 1545"/>
              <a:gd name="T63" fmla="*/ 0 h 875"/>
              <a:gd name="T64" fmla="*/ 2147483647 w 1545"/>
              <a:gd name="T65" fmla="*/ 2147483647 h 875"/>
              <a:gd name="T66" fmla="*/ 2147483647 w 1545"/>
              <a:gd name="T67" fmla="*/ 2147483647 h 875"/>
              <a:gd name="T68" fmla="*/ 2147483647 w 1545"/>
              <a:gd name="T69" fmla="*/ 2147483647 h 875"/>
              <a:gd name="T70" fmla="*/ 2147483647 w 1545"/>
              <a:gd name="T71" fmla="*/ 2147483647 h 875"/>
              <a:gd name="T72" fmla="*/ 2147483647 w 1545"/>
              <a:gd name="T73" fmla="*/ 2147483647 h 875"/>
              <a:gd name="T74" fmla="*/ 2147483647 w 1545"/>
              <a:gd name="T75" fmla="*/ 2147483647 h 875"/>
              <a:gd name="T76" fmla="*/ 2147483647 w 1545"/>
              <a:gd name="T77" fmla="*/ 2147483647 h 875"/>
              <a:gd name="T78" fmla="*/ 2147483647 w 1545"/>
              <a:gd name="T79" fmla="*/ 2147483647 h 875"/>
              <a:gd name="T80" fmla="*/ 2147483647 w 1545"/>
              <a:gd name="T81" fmla="*/ 2147483647 h 875"/>
              <a:gd name="T82" fmla="*/ 2147483647 w 1545"/>
              <a:gd name="T83" fmla="*/ 2147483647 h 875"/>
              <a:gd name="T84" fmla="*/ 2147483647 w 1545"/>
              <a:gd name="T85" fmla="*/ 2147483647 h 875"/>
              <a:gd name="T86" fmla="*/ 2147483647 w 1545"/>
              <a:gd name="T87" fmla="*/ 2147483647 h 875"/>
              <a:gd name="T88" fmla="*/ 2147483647 w 1545"/>
              <a:gd name="T89" fmla="*/ 2147483647 h 875"/>
              <a:gd name="T90" fmla="*/ 2147483647 w 1545"/>
              <a:gd name="T91" fmla="*/ 2147483647 h 875"/>
              <a:gd name="T92" fmla="*/ 2147483647 w 1545"/>
              <a:gd name="T93" fmla="*/ 2147483647 h 875"/>
              <a:gd name="T94" fmla="*/ 2147483647 w 1545"/>
              <a:gd name="T95" fmla="*/ 2147483647 h 875"/>
              <a:gd name="T96" fmla="*/ 2147483647 w 1545"/>
              <a:gd name="T97" fmla="*/ 2147483647 h 875"/>
              <a:gd name="T98" fmla="*/ 2147483647 w 1545"/>
              <a:gd name="T99" fmla="*/ 2147483647 h 875"/>
              <a:gd name="T100" fmla="*/ 2147483647 w 1545"/>
              <a:gd name="T101" fmla="*/ 2147483647 h 875"/>
              <a:gd name="T102" fmla="*/ 2147483647 w 1545"/>
              <a:gd name="T103" fmla="*/ 2147483647 h 875"/>
              <a:gd name="T104" fmla="*/ 2147483647 w 1545"/>
              <a:gd name="T105" fmla="*/ 2147483647 h 875"/>
              <a:gd name="T106" fmla="*/ 2147483647 w 1545"/>
              <a:gd name="T107" fmla="*/ 2147483647 h 875"/>
              <a:gd name="T108" fmla="*/ 2147483647 w 1545"/>
              <a:gd name="T109" fmla="*/ 2147483647 h 875"/>
              <a:gd name="T110" fmla="*/ 2147483647 w 1545"/>
              <a:gd name="T111" fmla="*/ 2147483647 h 8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45"/>
              <a:gd name="T169" fmla="*/ 0 h 875"/>
              <a:gd name="T170" fmla="*/ 1545 w 1545"/>
              <a:gd name="T171" fmla="*/ 875 h 87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45" h="875">
                <a:moveTo>
                  <a:pt x="0" y="874"/>
                </a:moveTo>
                <a:lnTo>
                  <a:pt x="10" y="874"/>
                </a:lnTo>
                <a:lnTo>
                  <a:pt x="21" y="874"/>
                </a:lnTo>
                <a:lnTo>
                  <a:pt x="26" y="874"/>
                </a:lnTo>
                <a:lnTo>
                  <a:pt x="37" y="874"/>
                </a:lnTo>
                <a:lnTo>
                  <a:pt x="46" y="874"/>
                </a:lnTo>
                <a:lnTo>
                  <a:pt x="57" y="874"/>
                </a:lnTo>
                <a:lnTo>
                  <a:pt x="62" y="874"/>
                </a:lnTo>
                <a:lnTo>
                  <a:pt x="73" y="874"/>
                </a:lnTo>
                <a:lnTo>
                  <a:pt x="83" y="874"/>
                </a:lnTo>
                <a:lnTo>
                  <a:pt x="94" y="874"/>
                </a:lnTo>
                <a:lnTo>
                  <a:pt x="99" y="868"/>
                </a:lnTo>
                <a:lnTo>
                  <a:pt x="110" y="868"/>
                </a:lnTo>
                <a:lnTo>
                  <a:pt x="120" y="868"/>
                </a:lnTo>
                <a:lnTo>
                  <a:pt x="130" y="868"/>
                </a:lnTo>
                <a:lnTo>
                  <a:pt x="135" y="868"/>
                </a:lnTo>
                <a:lnTo>
                  <a:pt x="146" y="863"/>
                </a:lnTo>
                <a:lnTo>
                  <a:pt x="156" y="863"/>
                </a:lnTo>
                <a:lnTo>
                  <a:pt x="167" y="863"/>
                </a:lnTo>
                <a:lnTo>
                  <a:pt x="172" y="856"/>
                </a:lnTo>
                <a:lnTo>
                  <a:pt x="183" y="856"/>
                </a:lnTo>
                <a:lnTo>
                  <a:pt x="193" y="851"/>
                </a:lnTo>
                <a:lnTo>
                  <a:pt x="204" y="851"/>
                </a:lnTo>
                <a:lnTo>
                  <a:pt x="209" y="845"/>
                </a:lnTo>
                <a:lnTo>
                  <a:pt x="219" y="840"/>
                </a:lnTo>
                <a:lnTo>
                  <a:pt x="229" y="840"/>
                </a:lnTo>
                <a:lnTo>
                  <a:pt x="240" y="833"/>
                </a:lnTo>
                <a:lnTo>
                  <a:pt x="245" y="828"/>
                </a:lnTo>
                <a:lnTo>
                  <a:pt x="256" y="822"/>
                </a:lnTo>
                <a:lnTo>
                  <a:pt x="267" y="817"/>
                </a:lnTo>
                <a:lnTo>
                  <a:pt x="277" y="811"/>
                </a:lnTo>
                <a:lnTo>
                  <a:pt x="282" y="805"/>
                </a:lnTo>
                <a:lnTo>
                  <a:pt x="293" y="799"/>
                </a:lnTo>
                <a:lnTo>
                  <a:pt x="303" y="794"/>
                </a:lnTo>
                <a:lnTo>
                  <a:pt x="313" y="783"/>
                </a:lnTo>
                <a:lnTo>
                  <a:pt x="318" y="776"/>
                </a:lnTo>
                <a:lnTo>
                  <a:pt x="329" y="771"/>
                </a:lnTo>
                <a:lnTo>
                  <a:pt x="340" y="760"/>
                </a:lnTo>
                <a:lnTo>
                  <a:pt x="350" y="748"/>
                </a:lnTo>
                <a:lnTo>
                  <a:pt x="356" y="742"/>
                </a:lnTo>
                <a:lnTo>
                  <a:pt x="366" y="731"/>
                </a:lnTo>
                <a:lnTo>
                  <a:pt x="377" y="719"/>
                </a:lnTo>
                <a:lnTo>
                  <a:pt x="386" y="708"/>
                </a:lnTo>
                <a:lnTo>
                  <a:pt x="397" y="696"/>
                </a:lnTo>
                <a:lnTo>
                  <a:pt x="402" y="685"/>
                </a:lnTo>
                <a:lnTo>
                  <a:pt x="413" y="673"/>
                </a:lnTo>
                <a:lnTo>
                  <a:pt x="423" y="662"/>
                </a:lnTo>
                <a:lnTo>
                  <a:pt x="434" y="645"/>
                </a:lnTo>
                <a:lnTo>
                  <a:pt x="439" y="634"/>
                </a:lnTo>
                <a:lnTo>
                  <a:pt x="450" y="616"/>
                </a:lnTo>
                <a:lnTo>
                  <a:pt x="460" y="605"/>
                </a:lnTo>
                <a:lnTo>
                  <a:pt x="471" y="588"/>
                </a:lnTo>
                <a:lnTo>
                  <a:pt x="475" y="571"/>
                </a:lnTo>
                <a:lnTo>
                  <a:pt x="486" y="559"/>
                </a:lnTo>
                <a:lnTo>
                  <a:pt x="497" y="542"/>
                </a:lnTo>
                <a:lnTo>
                  <a:pt x="507" y="525"/>
                </a:lnTo>
                <a:lnTo>
                  <a:pt x="512" y="508"/>
                </a:lnTo>
                <a:lnTo>
                  <a:pt x="523" y="491"/>
                </a:lnTo>
                <a:lnTo>
                  <a:pt x="534" y="474"/>
                </a:lnTo>
                <a:lnTo>
                  <a:pt x="544" y="456"/>
                </a:lnTo>
                <a:lnTo>
                  <a:pt x="549" y="440"/>
                </a:lnTo>
                <a:lnTo>
                  <a:pt x="559" y="417"/>
                </a:lnTo>
                <a:lnTo>
                  <a:pt x="570" y="399"/>
                </a:lnTo>
                <a:lnTo>
                  <a:pt x="580" y="382"/>
                </a:lnTo>
                <a:lnTo>
                  <a:pt x="586" y="365"/>
                </a:lnTo>
                <a:lnTo>
                  <a:pt x="596" y="348"/>
                </a:lnTo>
                <a:lnTo>
                  <a:pt x="607" y="325"/>
                </a:lnTo>
                <a:lnTo>
                  <a:pt x="617" y="308"/>
                </a:lnTo>
                <a:lnTo>
                  <a:pt x="623" y="291"/>
                </a:lnTo>
                <a:lnTo>
                  <a:pt x="633" y="273"/>
                </a:lnTo>
                <a:lnTo>
                  <a:pt x="643" y="250"/>
                </a:lnTo>
                <a:lnTo>
                  <a:pt x="653" y="234"/>
                </a:lnTo>
                <a:lnTo>
                  <a:pt x="659" y="216"/>
                </a:lnTo>
                <a:lnTo>
                  <a:pt x="669" y="200"/>
                </a:lnTo>
                <a:lnTo>
                  <a:pt x="680" y="182"/>
                </a:lnTo>
                <a:lnTo>
                  <a:pt x="690" y="165"/>
                </a:lnTo>
                <a:lnTo>
                  <a:pt x="696" y="148"/>
                </a:lnTo>
                <a:lnTo>
                  <a:pt x="706" y="136"/>
                </a:lnTo>
                <a:lnTo>
                  <a:pt x="717" y="120"/>
                </a:lnTo>
                <a:lnTo>
                  <a:pt x="728" y="108"/>
                </a:lnTo>
                <a:lnTo>
                  <a:pt x="732" y="90"/>
                </a:lnTo>
                <a:lnTo>
                  <a:pt x="742" y="79"/>
                </a:lnTo>
                <a:lnTo>
                  <a:pt x="753" y="69"/>
                </a:lnTo>
                <a:lnTo>
                  <a:pt x="764" y="56"/>
                </a:lnTo>
                <a:lnTo>
                  <a:pt x="774" y="46"/>
                </a:lnTo>
                <a:lnTo>
                  <a:pt x="779" y="33"/>
                </a:lnTo>
                <a:lnTo>
                  <a:pt x="790" y="28"/>
                </a:lnTo>
                <a:lnTo>
                  <a:pt x="801" y="23"/>
                </a:lnTo>
                <a:lnTo>
                  <a:pt x="811" y="10"/>
                </a:lnTo>
                <a:lnTo>
                  <a:pt x="815" y="5"/>
                </a:lnTo>
                <a:lnTo>
                  <a:pt x="826" y="5"/>
                </a:lnTo>
                <a:lnTo>
                  <a:pt x="837" y="0"/>
                </a:lnTo>
                <a:lnTo>
                  <a:pt x="847" y="0"/>
                </a:lnTo>
                <a:lnTo>
                  <a:pt x="853" y="0"/>
                </a:lnTo>
                <a:lnTo>
                  <a:pt x="863" y="0"/>
                </a:lnTo>
                <a:lnTo>
                  <a:pt x="874" y="0"/>
                </a:lnTo>
                <a:lnTo>
                  <a:pt x="884" y="5"/>
                </a:lnTo>
                <a:lnTo>
                  <a:pt x="890" y="5"/>
                </a:lnTo>
                <a:lnTo>
                  <a:pt x="900" y="10"/>
                </a:lnTo>
                <a:lnTo>
                  <a:pt x="910" y="23"/>
                </a:lnTo>
                <a:lnTo>
                  <a:pt x="920" y="28"/>
                </a:lnTo>
                <a:lnTo>
                  <a:pt x="926" y="40"/>
                </a:lnTo>
                <a:lnTo>
                  <a:pt x="936" y="46"/>
                </a:lnTo>
                <a:lnTo>
                  <a:pt x="947" y="56"/>
                </a:lnTo>
                <a:lnTo>
                  <a:pt x="957" y="69"/>
                </a:lnTo>
                <a:lnTo>
                  <a:pt x="963" y="85"/>
                </a:lnTo>
                <a:lnTo>
                  <a:pt x="973" y="97"/>
                </a:lnTo>
                <a:lnTo>
                  <a:pt x="984" y="113"/>
                </a:lnTo>
                <a:lnTo>
                  <a:pt x="994" y="131"/>
                </a:lnTo>
                <a:lnTo>
                  <a:pt x="999" y="148"/>
                </a:lnTo>
                <a:lnTo>
                  <a:pt x="1009" y="165"/>
                </a:lnTo>
                <a:lnTo>
                  <a:pt x="1020" y="182"/>
                </a:lnTo>
                <a:lnTo>
                  <a:pt x="1031" y="205"/>
                </a:lnTo>
                <a:lnTo>
                  <a:pt x="1036" y="222"/>
                </a:lnTo>
                <a:lnTo>
                  <a:pt x="1046" y="245"/>
                </a:lnTo>
                <a:lnTo>
                  <a:pt x="1057" y="268"/>
                </a:lnTo>
                <a:lnTo>
                  <a:pt x="1068" y="285"/>
                </a:lnTo>
                <a:lnTo>
                  <a:pt x="1072" y="308"/>
                </a:lnTo>
                <a:lnTo>
                  <a:pt x="1083" y="331"/>
                </a:lnTo>
                <a:lnTo>
                  <a:pt x="1093" y="353"/>
                </a:lnTo>
                <a:lnTo>
                  <a:pt x="1104" y="376"/>
                </a:lnTo>
                <a:lnTo>
                  <a:pt x="1109" y="394"/>
                </a:lnTo>
                <a:lnTo>
                  <a:pt x="1120" y="417"/>
                </a:lnTo>
                <a:lnTo>
                  <a:pt x="1130" y="440"/>
                </a:lnTo>
                <a:lnTo>
                  <a:pt x="1141" y="462"/>
                </a:lnTo>
                <a:lnTo>
                  <a:pt x="1146" y="485"/>
                </a:lnTo>
                <a:lnTo>
                  <a:pt x="1157" y="502"/>
                </a:lnTo>
                <a:lnTo>
                  <a:pt x="1166" y="525"/>
                </a:lnTo>
                <a:lnTo>
                  <a:pt x="1177" y="542"/>
                </a:lnTo>
                <a:lnTo>
                  <a:pt x="1187" y="565"/>
                </a:lnTo>
                <a:lnTo>
                  <a:pt x="1193" y="582"/>
                </a:lnTo>
                <a:lnTo>
                  <a:pt x="1203" y="600"/>
                </a:lnTo>
                <a:lnTo>
                  <a:pt x="1214" y="623"/>
                </a:lnTo>
                <a:lnTo>
                  <a:pt x="1225" y="639"/>
                </a:lnTo>
                <a:lnTo>
                  <a:pt x="1230" y="651"/>
                </a:lnTo>
                <a:lnTo>
                  <a:pt x="1240" y="668"/>
                </a:lnTo>
                <a:lnTo>
                  <a:pt x="1250" y="685"/>
                </a:lnTo>
                <a:lnTo>
                  <a:pt x="1261" y="696"/>
                </a:lnTo>
                <a:lnTo>
                  <a:pt x="1266" y="714"/>
                </a:lnTo>
                <a:lnTo>
                  <a:pt x="1276" y="725"/>
                </a:lnTo>
                <a:lnTo>
                  <a:pt x="1287" y="737"/>
                </a:lnTo>
                <a:lnTo>
                  <a:pt x="1298" y="748"/>
                </a:lnTo>
                <a:lnTo>
                  <a:pt x="1303" y="760"/>
                </a:lnTo>
                <a:lnTo>
                  <a:pt x="1314" y="771"/>
                </a:lnTo>
                <a:lnTo>
                  <a:pt x="1324" y="783"/>
                </a:lnTo>
                <a:lnTo>
                  <a:pt x="1334" y="788"/>
                </a:lnTo>
                <a:lnTo>
                  <a:pt x="1339" y="799"/>
                </a:lnTo>
                <a:lnTo>
                  <a:pt x="1350" y="805"/>
                </a:lnTo>
                <a:lnTo>
                  <a:pt x="1360" y="811"/>
                </a:lnTo>
                <a:lnTo>
                  <a:pt x="1371" y="817"/>
                </a:lnTo>
                <a:lnTo>
                  <a:pt x="1376" y="822"/>
                </a:lnTo>
                <a:lnTo>
                  <a:pt x="1387" y="828"/>
                </a:lnTo>
                <a:lnTo>
                  <a:pt x="1397" y="833"/>
                </a:lnTo>
                <a:lnTo>
                  <a:pt x="1408" y="840"/>
                </a:lnTo>
                <a:lnTo>
                  <a:pt x="1413" y="845"/>
                </a:lnTo>
                <a:lnTo>
                  <a:pt x="1423" y="845"/>
                </a:lnTo>
                <a:lnTo>
                  <a:pt x="1433" y="851"/>
                </a:lnTo>
                <a:lnTo>
                  <a:pt x="1444" y="851"/>
                </a:lnTo>
                <a:lnTo>
                  <a:pt x="1449" y="856"/>
                </a:lnTo>
                <a:lnTo>
                  <a:pt x="1460" y="856"/>
                </a:lnTo>
                <a:lnTo>
                  <a:pt x="1470" y="863"/>
                </a:lnTo>
                <a:lnTo>
                  <a:pt x="1481" y="863"/>
                </a:lnTo>
                <a:lnTo>
                  <a:pt x="1486" y="863"/>
                </a:lnTo>
                <a:lnTo>
                  <a:pt x="1497" y="868"/>
                </a:lnTo>
                <a:lnTo>
                  <a:pt x="1506" y="868"/>
                </a:lnTo>
                <a:lnTo>
                  <a:pt x="1517" y="868"/>
                </a:lnTo>
                <a:lnTo>
                  <a:pt x="1522" y="868"/>
                </a:lnTo>
                <a:lnTo>
                  <a:pt x="1533" y="868"/>
                </a:lnTo>
                <a:lnTo>
                  <a:pt x="1544" y="868"/>
                </a:lnTo>
              </a:path>
            </a:pathLst>
          </a:custGeom>
          <a:noFill/>
          <a:ln w="12700" cap="rnd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92725" y="5789613"/>
            <a:ext cx="2743200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333876" y="4797425"/>
            <a:ext cx="1954212" cy="3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69757" y="5004593"/>
            <a:ext cx="1625600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5"/>
              <p:cNvSpPr>
                <a:spLocks noChangeArrowheads="1"/>
              </p:cNvSpPr>
              <p:nvPr/>
            </p:nvSpPr>
            <p:spPr bwMode="auto">
              <a:xfrm>
                <a:off x="6825933" y="1216343"/>
                <a:ext cx="2128837" cy="124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264" tIns="39132" rIns="78264" bIns="39132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9pPr>
              </a:lstStyle>
              <a:p>
                <a:r>
                  <a:rPr lang="en-US" altLang="en-US" sz="1800" dirty="0" smtClean="0">
                    <a:solidFill>
                      <a:srgbClr val="000000"/>
                    </a:solidFill>
                    <a:ea typeface="宋体" pitchFamily="2" charset="-122"/>
                  </a:rPr>
                  <a:t>Design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1800" i="1" smtClean="0">
                                <a:latin typeface="Cambria Math"/>
                                <a:ea typeface="宋体" pitchFamily="2" charset="-122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latin typeface="Cambria Math"/>
                                <a:ea typeface="宋体" pitchFamily="2" charset="-122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800" dirty="0" smtClean="0">
                    <a:ea typeface="宋体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en-US" sz="180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sz="180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5933" y="1216343"/>
                <a:ext cx="2128837" cy="1243012"/>
              </a:xfrm>
              <a:prstGeom prst="rect">
                <a:avLst/>
              </a:prstGeom>
              <a:blipFill rotWithShape="1">
                <a:blip r:embed="rId3"/>
                <a:stretch>
                  <a:fillRect l="-3152" t="-2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55"/>
              <p:cNvSpPr>
                <a:spLocks noChangeArrowheads="1"/>
              </p:cNvSpPr>
              <p:nvPr/>
            </p:nvSpPr>
            <p:spPr bwMode="auto">
              <a:xfrm>
                <a:off x="6737696" y="4150202"/>
                <a:ext cx="2128837" cy="124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264" tIns="39132" rIns="78264" bIns="39132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9pPr>
              </a:lstStyle>
              <a:p>
                <a:r>
                  <a:rPr lang="en-US" altLang="en-US" sz="1800" dirty="0" smtClean="0">
                    <a:solidFill>
                      <a:srgbClr val="000000"/>
                    </a:solidFill>
                    <a:ea typeface="宋体" pitchFamily="2" charset="-122"/>
                  </a:rPr>
                  <a:t>Design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1800" i="1" smtClean="0">
                                <a:latin typeface="Cambria Math"/>
                                <a:ea typeface="宋体" pitchFamily="2" charset="-122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latin typeface="Cambria Math"/>
                                <a:ea typeface="宋体" pitchFamily="2" charset="-122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smtClean="0"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 smtClean="0">
                    <a:ea typeface="宋体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 smtClean="0"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en-US" sz="180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1800" dirty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0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7696" y="4150202"/>
                <a:ext cx="2128837" cy="1243012"/>
              </a:xfrm>
              <a:prstGeom prst="rect">
                <a:avLst/>
              </a:prstGeom>
              <a:blipFill rotWithShape="1">
                <a:blip r:embed="rId4"/>
                <a:stretch>
                  <a:fillRect l="-2865" t="-24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59168" y="3348038"/>
                <a:ext cx="478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en-US" i="1">
                                  <a:latin typeface="Cambria Math"/>
                                  <a:ea typeface="宋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/>
                                  <a:ea typeface="宋体" pitchFamily="2" charset="-122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/>
                              <a:ea typeface="宋体" pitchFamily="2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68" y="3348038"/>
                <a:ext cx="478528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5239" y="5896094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/>
                              <a:ea typeface="宋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en-US" i="1">
                                  <a:latin typeface="Cambria Math"/>
                                  <a:ea typeface="宋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/>
                                  <a:ea typeface="宋体" pitchFamily="2" charset="-122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/>
                              <a:ea typeface="宋体" pitchFamily="2" charset="-12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239" y="5896094"/>
                <a:ext cx="48385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780"/>
            <a:ext cx="8229600" cy="48383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1970s, Americans showed a preference for television sets made by Sony-Japan over those made by Sony-USA. </a:t>
            </a:r>
          </a:p>
          <a:p>
            <a:r>
              <a:rPr lang="en-US" dirty="0" smtClean="0"/>
              <a:t>The </a:t>
            </a:r>
            <a:r>
              <a:rPr lang="en-US" dirty="0"/>
              <a:t>color density was a major performance. </a:t>
            </a:r>
            <a:endParaRPr lang="en-US" dirty="0" smtClean="0"/>
          </a:p>
          <a:p>
            <a:pPr lvl="1"/>
            <a:r>
              <a:rPr lang="en-US" dirty="0" smtClean="0"/>
              <a:t>Target ± tolerance  = m ± 5</a:t>
            </a:r>
            <a:r>
              <a:rPr lang="en-US" dirty="0"/>
              <a:t>.</a:t>
            </a:r>
          </a:p>
          <a:p>
            <a:r>
              <a:rPr lang="en-US" dirty="0"/>
              <a:t>Sony-Japan sets: 0.3% defective sets (outside the tolerance limits)</a:t>
            </a:r>
          </a:p>
          <a:p>
            <a:r>
              <a:rPr lang="en-US" dirty="0"/>
              <a:t>Sony-USA sets: virtually NO sets outside the tolerance </a:t>
            </a:r>
            <a:r>
              <a:rPr lang="en-US" dirty="0" smtClean="0"/>
              <a:t>limits.</a:t>
            </a:r>
          </a:p>
          <a:p>
            <a:r>
              <a:rPr lang="en-US" dirty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78749" y="6469157"/>
            <a:ext cx="53652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Phadke</a:t>
            </a:r>
            <a:r>
              <a:rPr lang="en-US" dirty="0" smtClean="0"/>
              <a:t>: Quality Engineering Using Robust Design, 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1424" y="1634385"/>
                <a:ext cx="8229600" cy="173736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Sony-USA: Uniform distribution,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2.89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Sony-Japan: Normal distribution,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1.67</m:t>
                    </m:r>
                  </m:oMath>
                </a14:m>
                <a:r>
                  <a:rPr lang="en-US" dirty="0" smtClean="0"/>
                  <a:t>, and </a:t>
                </a:r>
                <a:r>
                  <a:rPr lang="en-US" dirty="0"/>
                  <a:t>most of the sets are grade A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424" y="1634385"/>
                <a:ext cx="8229600" cy="1737360"/>
              </a:xfrm>
              <a:blipFill rotWithShape="1">
                <a:blip r:embed="rId2"/>
                <a:stretch>
                  <a:fillRect l="-1630" t="-42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8749" y="6476472"/>
            <a:ext cx="53652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Phadke</a:t>
            </a:r>
            <a:r>
              <a:rPr lang="en-US" dirty="0" smtClean="0"/>
              <a:t>: Quality Engineering Using Robust Design, 1989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Robustness?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026" y="1845627"/>
                <a:ext cx="5073027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Traditional design</a:t>
                </a:r>
                <a:endParaRPr lang="en-US" dirty="0"/>
              </a:p>
              <a:p>
                <a:pPr lvl="1"/>
                <a:r>
                  <a:rPr lang="en-US" i="1" dirty="0" smtClean="0"/>
                  <a:t>m</a:t>
                </a:r>
                <a:r>
                  <a:rPr lang="en-US" dirty="0" smtClean="0"/>
                  <a:t>: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target</a:t>
                </a:r>
                <a:r>
                  <a:rPr lang="en-US" i="1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: tolerance</a:t>
                </a:r>
              </a:p>
              <a:p>
                <a:pPr lvl="1"/>
                <a:r>
                  <a:rPr lang="en-US" i="1" dirty="0"/>
                  <a:t>L</a:t>
                </a:r>
                <a:r>
                  <a:rPr lang="en-US" dirty="0"/>
                  <a:t>(</a:t>
                </a:r>
                <a:r>
                  <a:rPr lang="en-US" i="1" dirty="0"/>
                  <a:t>y</a:t>
                </a:r>
                <a:r>
                  <a:rPr lang="en-US" dirty="0" smtClean="0"/>
                  <a:t>): quality loss = 0 within the tolerance limits</a:t>
                </a:r>
              </a:p>
              <a:p>
                <a:r>
                  <a:rPr lang="en-US" dirty="0" smtClean="0"/>
                  <a:t>Robust design</a:t>
                </a:r>
              </a:p>
              <a:p>
                <a:pPr lvl="1"/>
                <a:r>
                  <a:rPr lang="en-US" dirty="0" smtClean="0"/>
                  <a:t>Taguchi’s quality loss ($)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,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: constant</a:t>
                </a:r>
              </a:p>
              <a:p>
                <a:pPr lvl="1"/>
                <a:r>
                  <a:rPr lang="en-US" dirty="0"/>
                  <a:t>quality loss = </a:t>
                </a:r>
                <a:r>
                  <a:rPr lang="en-US" dirty="0" smtClean="0"/>
                  <a:t>0 only at </a:t>
                </a:r>
                <a:r>
                  <a:rPr lang="en-US" i="1" dirty="0" smtClean="0"/>
                  <a:t>m</a:t>
                </a:r>
                <a:endParaRPr lang="en-US" i="1" dirty="0"/>
              </a:p>
              <a:p>
                <a:pPr marL="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026" y="1845627"/>
                <a:ext cx="5073027" cy="4525963"/>
              </a:xfrm>
              <a:blipFill rotWithShape="1">
                <a:blip r:embed="rId3"/>
                <a:stretch>
                  <a:fillRect l="-276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89880"/>
              </p:ext>
            </p:extLst>
          </p:nvPr>
        </p:nvGraphicFramePr>
        <p:xfrm>
          <a:off x="3864428" y="1262100"/>
          <a:ext cx="4508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" name="Picture" r:id="rId4" imgW="3383736" imgH="753125" progId="Word.Picture.8">
                  <p:embed/>
                </p:oleObj>
              </mc:Choice>
              <mc:Fallback>
                <p:oleObj name="Picture" r:id="rId4" imgW="3383736" imgH="753125" progId="Word.Picture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428" y="1262100"/>
                        <a:ext cx="4508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923385" y="2087711"/>
            <a:ext cx="3763415" cy="1939448"/>
            <a:chOff x="2362200" y="521732"/>
            <a:chExt cx="4078605" cy="2367365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2362200" y="2438400"/>
              <a:ext cx="38862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305300" y="521732"/>
              <a:ext cx="0" cy="19166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657600" y="16764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953000" y="16764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819400" y="1676400"/>
              <a:ext cx="8382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953000" y="1676400"/>
              <a:ext cx="8382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463415" y="521732"/>
              <a:ext cx="876300" cy="43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L</a:t>
              </a:r>
              <a:r>
                <a:rPr lang="en-US" sz="1400" dirty="0" smtClean="0"/>
                <a:t>(</a:t>
              </a:r>
              <a:r>
                <a:rPr lang="en-US" sz="1400" i="1" dirty="0" smtClean="0"/>
                <a:t>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26230" y="2455308"/>
              <a:ext cx="438150" cy="43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62326" y="2455307"/>
              <a:ext cx="733425" cy="43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m-</a:t>
              </a:r>
              <a:endParaRPr lang="en-US" sz="1400" i="1" dirty="0"/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3330650"/>
                </p:ext>
              </p:extLst>
            </p:nvPr>
          </p:nvGraphicFramePr>
          <p:xfrm>
            <a:off x="3676650" y="2514600"/>
            <a:ext cx="1968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7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6650" y="2514600"/>
                          <a:ext cx="1968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4676775" y="2455307"/>
              <a:ext cx="733425" cy="43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m+</a:t>
              </a:r>
              <a:endParaRPr lang="en-US" sz="1400" i="1" dirty="0"/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9685570"/>
                </p:ext>
              </p:extLst>
            </p:nvPr>
          </p:nvGraphicFramePr>
          <p:xfrm>
            <a:off x="5043487" y="2517735"/>
            <a:ext cx="1968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8"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3487" y="2517735"/>
                          <a:ext cx="1968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6212205" y="2432050"/>
              <a:ext cx="228600" cy="43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59543" y="3928427"/>
            <a:ext cx="4133420" cy="2443163"/>
            <a:chOff x="2313735" y="3280420"/>
            <a:chExt cx="4133420" cy="2443163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 bwMode="auto">
            <a:xfrm>
              <a:off x="2364105" y="3280420"/>
              <a:ext cx="3962400" cy="2443163"/>
              <a:chOff x="4633" y="11608"/>
              <a:chExt cx="3307" cy="2039"/>
            </a:xfrm>
          </p:grpSpPr>
          <p:sp>
            <p:nvSpPr>
              <p:cNvPr id="61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4633" y="11608"/>
                <a:ext cx="3307" cy="2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i="1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249" y="12228"/>
                <a:ext cx="2008" cy="1062"/>
              </a:xfrm>
              <a:custGeom>
                <a:avLst/>
                <a:gdLst>
                  <a:gd name="T0" fmla="*/ 0 w 2610"/>
                  <a:gd name="T1" fmla="*/ 0 h 1381"/>
                  <a:gd name="T2" fmla="*/ 353 w 2610"/>
                  <a:gd name="T3" fmla="*/ 371 h 1381"/>
                  <a:gd name="T4" fmla="*/ 704 w 2610"/>
                  <a:gd name="T5" fmla="*/ 0 h 1381"/>
                  <a:gd name="T6" fmla="*/ 0 60000 65536"/>
                  <a:gd name="T7" fmla="*/ 0 60000 65536"/>
                  <a:gd name="T8" fmla="*/ 0 60000 65536"/>
                  <a:gd name="T9" fmla="*/ 0 w 2610"/>
                  <a:gd name="T10" fmla="*/ 0 h 1381"/>
                  <a:gd name="T11" fmla="*/ 2610 w 2610"/>
                  <a:gd name="T12" fmla="*/ 1381 h 1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10" h="1381">
                    <a:moveTo>
                      <a:pt x="0" y="0"/>
                    </a:moveTo>
                    <a:cubicBezTo>
                      <a:pt x="438" y="690"/>
                      <a:pt x="877" y="1381"/>
                      <a:pt x="1312" y="1381"/>
                    </a:cubicBezTo>
                    <a:cubicBezTo>
                      <a:pt x="1747" y="1381"/>
                      <a:pt x="2178" y="690"/>
                      <a:pt x="2610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i="1"/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>
              <a:off x="2313735" y="5295820"/>
              <a:ext cx="38862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4305300" y="3379152"/>
              <a:ext cx="0" cy="19166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419600" y="3379152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L</a:t>
              </a:r>
              <a:r>
                <a:rPr lang="en-US" dirty="0" smtClean="0"/>
                <a:t>(</a:t>
              </a:r>
              <a:r>
                <a:rPr lang="en-US" i="1" dirty="0" smtClean="0"/>
                <a:t>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4945380" y="4852988"/>
              <a:ext cx="7620" cy="442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657600" y="4833938"/>
              <a:ext cx="2381" cy="461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218555" y="527669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14665" y="5319674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92077" y="5332454"/>
              <a:ext cx="733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m-</a:t>
              </a:r>
              <a:endParaRPr lang="en-US" i="1" dirty="0"/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1468592"/>
                </p:ext>
              </p:extLst>
            </p:nvPr>
          </p:nvGraphicFramePr>
          <p:xfrm>
            <a:off x="3630612" y="5404885"/>
            <a:ext cx="1968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9" name="Equation" r:id="rId9" imgW="139680" imgH="164880" progId="Equation.DSMT4">
                    <p:embed/>
                  </p:oleObj>
                </mc:Choice>
                <mc:Fallback>
                  <p:oleObj name="Equation" r:id="rId9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0612" y="5404885"/>
                          <a:ext cx="1968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Box 58"/>
            <p:cNvSpPr txBox="1"/>
            <p:nvPr/>
          </p:nvSpPr>
          <p:spPr>
            <a:xfrm>
              <a:off x="4676775" y="5330052"/>
              <a:ext cx="733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m+</a:t>
              </a:r>
              <a:endParaRPr lang="en-US" i="1" dirty="0"/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9963837"/>
                </p:ext>
              </p:extLst>
            </p:nvPr>
          </p:nvGraphicFramePr>
          <p:xfrm>
            <a:off x="5043487" y="5392480"/>
            <a:ext cx="1968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0" name="Equation" r:id="rId10" imgW="139680" imgH="164880" progId="Equation.DSMT4">
                    <p:embed/>
                  </p:oleObj>
                </mc:Choice>
                <mc:Fallback>
                  <p:oleObj name="Equation" r:id="rId10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3487" y="5392480"/>
                          <a:ext cx="1968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3" name="Straight Connector 62"/>
          <p:cNvCxnSpPr/>
          <p:nvPr/>
        </p:nvCxnSpPr>
        <p:spPr>
          <a:xfrm>
            <a:off x="6118678" y="3651213"/>
            <a:ext cx="119529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Quality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475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/>
                  <a:buChar char="•"/>
                </a:pPr>
                <a:r>
                  <a:rPr lang="en-US" dirty="0" smtClean="0"/>
                  <a:t>Expected (average) quality loss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𝐿</m:t>
                    </m:r>
                    <m:r>
                      <a:rPr lang="en-US">
                        <a:latin typeface="Cambria Math"/>
                      </a:rPr>
                      <m:t>)=</m:t>
                    </m:r>
                    <m:r>
                      <a:rPr lang="en-US">
                        <a:latin typeface="Cambria Math"/>
                      </a:rPr>
                      <m:t>𝑘</m:t>
                    </m:r>
                    <m:r>
                      <a:rPr lang="en-US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]</a:t>
                </a:r>
              </a:p>
              <a:p>
                <a:pPr marL="342900" lvl="1" indent="-342900">
                  <a:buFont typeface="Arial"/>
                  <a:buChar char="•"/>
                </a:pPr>
                <a:r>
                  <a:rPr lang="en-US" dirty="0" smtClean="0"/>
                  <a:t>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will bring the average performance to the target and reducing variation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simultaneously</a:t>
                </a:r>
                <a:r>
                  <a:rPr lang="en-US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4758"/>
                <a:ext cx="8229600" cy="4525963"/>
              </a:xfrm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86" y="3370405"/>
            <a:ext cx="4205287" cy="32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2662733" y="5325466"/>
            <a:ext cx="1382573" cy="43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010" y="5063856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Initial design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010" y="4163385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Final design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536095" y="4424995"/>
            <a:ext cx="3412382" cy="352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558"/>
            <a:ext cx="8229600" cy="1143000"/>
          </a:xfrm>
        </p:spPr>
        <p:txBody>
          <a:bodyPr/>
          <a:lstStyle/>
          <a:p>
            <a:r>
              <a:rPr lang="en-US" dirty="0" smtClean="0"/>
              <a:t>Robust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Canvas 4"/>
          <p:cNvGrpSpPr>
            <a:grpSpLocks noChangeAspect="1"/>
          </p:cNvGrpSpPr>
          <p:nvPr/>
        </p:nvGrpSpPr>
        <p:grpSpPr bwMode="auto">
          <a:xfrm>
            <a:off x="1690533" y="1623221"/>
            <a:ext cx="6141427" cy="4709160"/>
            <a:chOff x="-1676" y="0"/>
            <a:chExt cx="44348" cy="32702"/>
          </a:xfrm>
        </p:grpSpPr>
        <p:sp>
          <p:nvSpPr>
            <p:cNvPr id="7" name="AutoShape 64"/>
            <p:cNvSpPr>
              <a:spLocks noChangeAspect="1" noChangeArrowheads="1"/>
            </p:cNvSpPr>
            <p:nvPr/>
          </p:nvSpPr>
          <p:spPr bwMode="auto">
            <a:xfrm>
              <a:off x="-1676" y="0"/>
              <a:ext cx="44348" cy="32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71"/>
            <p:cNvSpPr>
              <a:spLocks noChangeArrowheads="1"/>
            </p:cNvSpPr>
            <p:nvPr/>
          </p:nvSpPr>
          <p:spPr bwMode="auto">
            <a:xfrm>
              <a:off x="11683" y="3180"/>
              <a:ext cx="5182" cy="518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174"/>
            <p:cNvSpPr>
              <a:spLocks noChangeArrowheads="1"/>
            </p:cNvSpPr>
            <p:nvPr/>
          </p:nvSpPr>
          <p:spPr bwMode="auto">
            <a:xfrm>
              <a:off x="13401" y="4790"/>
              <a:ext cx="1942" cy="196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72"/>
            <p:cNvSpPr>
              <a:spLocks noChangeArrowheads="1"/>
            </p:cNvSpPr>
            <p:nvPr/>
          </p:nvSpPr>
          <p:spPr bwMode="auto">
            <a:xfrm>
              <a:off x="10712" y="2183"/>
              <a:ext cx="7125" cy="717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73"/>
            <p:cNvSpPr>
              <a:spLocks noChangeArrowheads="1"/>
            </p:cNvSpPr>
            <p:nvPr/>
          </p:nvSpPr>
          <p:spPr bwMode="auto">
            <a:xfrm>
              <a:off x="12585" y="3999"/>
              <a:ext cx="3499" cy="349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ight Arrow 168"/>
            <p:cNvSpPr>
              <a:spLocks noChangeArrowheads="1"/>
            </p:cNvSpPr>
            <p:nvPr/>
          </p:nvSpPr>
          <p:spPr bwMode="auto">
            <a:xfrm rot="-2077227">
              <a:off x="3588" y="8074"/>
              <a:ext cx="37889" cy="11577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B7E8BD"/>
            </a:solidFill>
            <a:ln w="25400">
              <a:solidFill>
                <a:srgbClr val="B7E8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traight Arrow Connector 169"/>
            <p:cNvSpPr>
              <a:spLocks noChangeShapeType="1"/>
            </p:cNvSpPr>
            <p:nvPr/>
          </p:nvSpPr>
          <p:spPr bwMode="auto">
            <a:xfrm>
              <a:off x="5309" y="27133"/>
              <a:ext cx="369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Straight Arrow Connector 170"/>
            <p:cNvSpPr>
              <a:spLocks noChangeShapeType="1"/>
            </p:cNvSpPr>
            <p:nvPr/>
          </p:nvSpPr>
          <p:spPr bwMode="auto">
            <a:xfrm flipV="1">
              <a:off x="5309" y="591"/>
              <a:ext cx="0" cy="265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75"/>
            <p:cNvSpPr>
              <a:spLocks noChangeArrowheads="1"/>
            </p:cNvSpPr>
            <p:nvPr/>
          </p:nvSpPr>
          <p:spPr bwMode="auto">
            <a:xfrm>
              <a:off x="29974" y="3181"/>
              <a:ext cx="5179" cy="517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76"/>
            <p:cNvSpPr>
              <a:spLocks noChangeArrowheads="1"/>
            </p:cNvSpPr>
            <p:nvPr/>
          </p:nvSpPr>
          <p:spPr bwMode="auto">
            <a:xfrm>
              <a:off x="29003" y="2185"/>
              <a:ext cx="7121" cy="717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77"/>
            <p:cNvSpPr>
              <a:spLocks noChangeArrowheads="1"/>
            </p:cNvSpPr>
            <p:nvPr/>
          </p:nvSpPr>
          <p:spPr bwMode="auto">
            <a:xfrm>
              <a:off x="30912" y="4025"/>
              <a:ext cx="3496" cy="349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8"/>
            <p:cNvSpPr>
              <a:spLocks noChangeArrowheads="1"/>
            </p:cNvSpPr>
            <p:nvPr/>
          </p:nvSpPr>
          <p:spPr bwMode="auto">
            <a:xfrm>
              <a:off x="31689" y="4790"/>
              <a:ext cx="1942" cy="196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79"/>
            <p:cNvSpPr>
              <a:spLocks noChangeArrowheads="1"/>
            </p:cNvSpPr>
            <p:nvPr/>
          </p:nvSpPr>
          <p:spPr bwMode="auto">
            <a:xfrm>
              <a:off x="11686" y="18775"/>
              <a:ext cx="5179" cy="517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80"/>
            <p:cNvSpPr>
              <a:spLocks noChangeArrowheads="1"/>
            </p:cNvSpPr>
            <p:nvPr/>
          </p:nvSpPr>
          <p:spPr bwMode="auto">
            <a:xfrm>
              <a:off x="10715" y="17780"/>
              <a:ext cx="7121" cy="717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81"/>
            <p:cNvSpPr>
              <a:spLocks noChangeArrowheads="1"/>
            </p:cNvSpPr>
            <p:nvPr/>
          </p:nvSpPr>
          <p:spPr bwMode="auto">
            <a:xfrm>
              <a:off x="12625" y="19620"/>
              <a:ext cx="3495" cy="349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182"/>
            <p:cNvSpPr>
              <a:spLocks noChangeArrowheads="1"/>
            </p:cNvSpPr>
            <p:nvPr/>
          </p:nvSpPr>
          <p:spPr bwMode="auto">
            <a:xfrm>
              <a:off x="13401" y="20384"/>
              <a:ext cx="1942" cy="196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183"/>
            <p:cNvSpPr>
              <a:spLocks noChangeArrowheads="1"/>
            </p:cNvSpPr>
            <p:nvPr/>
          </p:nvSpPr>
          <p:spPr bwMode="auto">
            <a:xfrm>
              <a:off x="14275" y="2909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traight Connector 184"/>
            <p:cNvSpPr>
              <a:spLocks noChangeShapeType="1"/>
            </p:cNvSpPr>
            <p:nvPr/>
          </p:nvSpPr>
          <p:spPr bwMode="auto">
            <a:xfrm flipH="1">
              <a:off x="14275" y="0"/>
              <a:ext cx="57" cy="115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Straight Connector 185"/>
            <p:cNvSpPr>
              <a:spLocks noChangeShapeType="1"/>
            </p:cNvSpPr>
            <p:nvPr/>
          </p:nvSpPr>
          <p:spPr bwMode="auto">
            <a:xfrm>
              <a:off x="8449" y="5770"/>
              <a:ext cx="11653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86"/>
            <p:cNvSpPr>
              <a:spLocks noChangeArrowheads="1"/>
            </p:cNvSpPr>
            <p:nvPr/>
          </p:nvSpPr>
          <p:spPr bwMode="auto">
            <a:xfrm>
              <a:off x="16120" y="4066"/>
              <a:ext cx="544" cy="54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187"/>
            <p:cNvSpPr>
              <a:spLocks noChangeArrowheads="1"/>
            </p:cNvSpPr>
            <p:nvPr/>
          </p:nvSpPr>
          <p:spPr bwMode="auto">
            <a:xfrm>
              <a:off x="16392" y="6751"/>
              <a:ext cx="544" cy="54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188"/>
            <p:cNvSpPr>
              <a:spLocks noChangeArrowheads="1"/>
            </p:cNvSpPr>
            <p:nvPr/>
          </p:nvSpPr>
          <p:spPr bwMode="auto">
            <a:xfrm>
              <a:off x="12170" y="7294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189"/>
            <p:cNvSpPr>
              <a:spLocks noChangeArrowheads="1"/>
            </p:cNvSpPr>
            <p:nvPr/>
          </p:nvSpPr>
          <p:spPr bwMode="auto">
            <a:xfrm>
              <a:off x="11885" y="3453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190"/>
            <p:cNvSpPr>
              <a:spLocks noChangeArrowheads="1"/>
            </p:cNvSpPr>
            <p:nvPr/>
          </p:nvSpPr>
          <p:spPr bwMode="auto">
            <a:xfrm>
              <a:off x="10715" y="397"/>
              <a:ext cx="78" cy="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191"/>
            <p:cNvSpPr>
              <a:spLocks noChangeArrowheads="1"/>
            </p:cNvSpPr>
            <p:nvPr/>
          </p:nvSpPr>
          <p:spPr bwMode="auto">
            <a:xfrm>
              <a:off x="14326" y="5810"/>
              <a:ext cx="78" cy="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193"/>
            <p:cNvSpPr>
              <a:spLocks noChangeArrowheads="1"/>
            </p:cNvSpPr>
            <p:nvPr/>
          </p:nvSpPr>
          <p:spPr bwMode="auto">
            <a:xfrm>
              <a:off x="14881" y="7816"/>
              <a:ext cx="543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194"/>
            <p:cNvSpPr>
              <a:spLocks noChangeArrowheads="1"/>
            </p:cNvSpPr>
            <p:nvPr/>
          </p:nvSpPr>
          <p:spPr bwMode="auto">
            <a:xfrm>
              <a:off x="13678" y="6319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Straight Connector 196"/>
            <p:cNvSpPr>
              <a:spLocks noChangeShapeType="1"/>
            </p:cNvSpPr>
            <p:nvPr/>
          </p:nvSpPr>
          <p:spPr bwMode="auto">
            <a:xfrm>
              <a:off x="32660" y="741"/>
              <a:ext cx="0" cy="122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197"/>
            <p:cNvSpPr>
              <a:spLocks noChangeShapeType="1"/>
            </p:cNvSpPr>
            <p:nvPr/>
          </p:nvSpPr>
          <p:spPr bwMode="auto">
            <a:xfrm>
              <a:off x="26316" y="5849"/>
              <a:ext cx="123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98"/>
            <p:cNvSpPr>
              <a:spLocks noChangeArrowheads="1"/>
            </p:cNvSpPr>
            <p:nvPr/>
          </p:nvSpPr>
          <p:spPr bwMode="auto">
            <a:xfrm>
              <a:off x="32388" y="5538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199"/>
            <p:cNvSpPr>
              <a:spLocks noChangeArrowheads="1"/>
            </p:cNvSpPr>
            <p:nvPr/>
          </p:nvSpPr>
          <p:spPr bwMode="auto">
            <a:xfrm>
              <a:off x="32471" y="4582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200"/>
            <p:cNvSpPr>
              <a:spLocks noChangeArrowheads="1"/>
            </p:cNvSpPr>
            <p:nvPr/>
          </p:nvSpPr>
          <p:spPr bwMode="auto">
            <a:xfrm>
              <a:off x="33087" y="5026"/>
              <a:ext cx="544" cy="54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201"/>
            <p:cNvSpPr>
              <a:spLocks noChangeArrowheads="1"/>
            </p:cNvSpPr>
            <p:nvPr/>
          </p:nvSpPr>
          <p:spPr bwMode="auto">
            <a:xfrm>
              <a:off x="33534" y="5616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202"/>
            <p:cNvSpPr>
              <a:spLocks noChangeArrowheads="1"/>
            </p:cNvSpPr>
            <p:nvPr/>
          </p:nvSpPr>
          <p:spPr bwMode="auto">
            <a:xfrm>
              <a:off x="32812" y="6319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203"/>
            <p:cNvSpPr>
              <a:spLocks noChangeArrowheads="1"/>
            </p:cNvSpPr>
            <p:nvPr/>
          </p:nvSpPr>
          <p:spPr bwMode="auto">
            <a:xfrm>
              <a:off x="31689" y="5026"/>
              <a:ext cx="544" cy="54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204"/>
            <p:cNvSpPr>
              <a:spLocks noChangeArrowheads="1"/>
            </p:cNvSpPr>
            <p:nvPr/>
          </p:nvSpPr>
          <p:spPr bwMode="auto">
            <a:xfrm>
              <a:off x="31815" y="6220"/>
              <a:ext cx="544" cy="54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205"/>
            <p:cNvSpPr>
              <a:spLocks noChangeArrowheads="1"/>
            </p:cNvSpPr>
            <p:nvPr/>
          </p:nvSpPr>
          <p:spPr bwMode="auto">
            <a:xfrm>
              <a:off x="29964" y="18637"/>
              <a:ext cx="5179" cy="517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06"/>
            <p:cNvSpPr>
              <a:spLocks noChangeArrowheads="1"/>
            </p:cNvSpPr>
            <p:nvPr/>
          </p:nvSpPr>
          <p:spPr bwMode="auto">
            <a:xfrm>
              <a:off x="29070" y="17782"/>
              <a:ext cx="7118" cy="716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207"/>
            <p:cNvSpPr>
              <a:spLocks noChangeArrowheads="1"/>
            </p:cNvSpPr>
            <p:nvPr/>
          </p:nvSpPr>
          <p:spPr bwMode="auto">
            <a:xfrm>
              <a:off x="30903" y="19481"/>
              <a:ext cx="3496" cy="349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208"/>
            <p:cNvSpPr>
              <a:spLocks noChangeArrowheads="1"/>
            </p:cNvSpPr>
            <p:nvPr/>
          </p:nvSpPr>
          <p:spPr bwMode="auto">
            <a:xfrm>
              <a:off x="31680" y="20246"/>
              <a:ext cx="1942" cy="196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209"/>
            <p:cNvSpPr>
              <a:spLocks noChangeArrowheads="1"/>
            </p:cNvSpPr>
            <p:nvPr/>
          </p:nvSpPr>
          <p:spPr bwMode="auto">
            <a:xfrm>
              <a:off x="30386" y="17943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Straight Connector 210"/>
            <p:cNvSpPr>
              <a:spLocks noChangeShapeType="1"/>
            </p:cNvSpPr>
            <p:nvPr/>
          </p:nvSpPr>
          <p:spPr bwMode="auto">
            <a:xfrm flipH="1">
              <a:off x="32500" y="15481"/>
              <a:ext cx="63" cy="10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traight Connector 211"/>
            <p:cNvSpPr>
              <a:spLocks noChangeShapeType="1"/>
            </p:cNvSpPr>
            <p:nvPr/>
          </p:nvSpPr>
          <p:spPr bwMode="auto">
            <a:xfrm flipV="1">
              <a:off x="26080" y="21207"/>
              <a:ext cx="12300" cy="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212"/>
            <p:cNvSpPr>
              <a:spLocks noChangeArrowheads="1"/>
            </p:cNvSpPr>
            <p:nvPr/>
          </p:nvSpPr>
          <p:spPr bwMode="auto">
            <a:xfrm>
              <a:off x="28459" y="18292"/>
              <a:ext cx="544" cy="54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13"/>
            <p:cNvSpPr>
              <a:spLocks noChangeArrowheads="1"/>
            </p:cNvSpPr>
            <p:nvPr/>
          </p:nvSpPr>
          <p:spPr bwMode="auto">
            <a:xfrm>
              <a:off x="29340" y="17830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214"/>
            <p:cNvSpPr>
              <a:spLocks noChangeArrowheads="1"/>
            </p:cNvSpPr>
            <p:nvPr/>
          </p:nvSpPr>
          <p:spPr bwMode="auto">
            <a:xfrm>
              <a:off x="28488" y="17407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215"/>
            <p:cNvSpPr>
              <a:spLocks noChangeArrowheads="1"/>
            </p:cNvSpPr>
            <p:nvPr/>
          </p:nvSpPr>
          <p:spPr bwMode="auto">
            <a:xfrm>
              <a:off x="29421" y="18886"/>
              <a:ext cx="543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16"/>
            <p:cNvSpPr>
              <a:spLocks noChangeArrowheads="1"/>
            </p:cNvSpPr>
            <p:nvPr/>
          </p:nvSpPr>
          <p:spPr bwMode="auto">
            <a:xfrm>
              <a:off x="28993" y="15853"/>
              <a:ext cx="78" cy="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217"/>
            <p:cNvSpPr>
              <a:spLocks noChangeArrowheads="1"/>
            </p:cNvSpPr>
            <p:nvPr/>
          </p:nvSpPr>
          <p:spPr bwMode="auto">
            <a:xfrm>
              <a:off x="32605" y="21266"/>
              <a:ext cx="77" cy="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219"/>
            <p:cNvSpPr>
              <a:spLocks noChangeArrowheads="1"/>
            </p:cNvSpPr>
            <p:nvPr/>
          </p:nvSpPr>
          <p:spPr bwMode="auto">
            <a:xfrm>
              <a:off x="28993" y="16556"/>
              <a:ext cx="544" cy="54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20"/>
            <p:cNvSpPr>
              <a:spLocks noChangeArrowheads="1"/>
            </p:cNvSpPr>
            <p:nvPr/>
          </p:nvSpPr>
          <p:spPr bwMode="auto">
            <a:xfrm>
              <a:off x="29947" y="17047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Straight Connector 222"/>
            <p:cNvSpPr>
              <a:spLocks noChangeShapeType="1"/>
            </p:cNvSpPr>
            <p:nvPr/>
          </p:nvSpPr>
          <p:spPr bwMode="auto">
            <a:xfrm flipH="1">
              <a:off x="14357" y="15118"/>
              <a:ext cx="57" cy="115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Straight Connector 223"/>
            <p:cNvSpPr>
              <a:spLocks noChangeShapeType="1"/>
            </p:cNvSpPr>
            <p:nvPr/>
          </p:nvSpPr>
          <p:spPr bwMode="auto">
            <a:xfrm>
              <a:off x="8124" y="21333"/>
              <a:ext cx="11652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24"/>
            <p:cNvSpPr>
              <a:spLocks noChangeArrowheads="1"/>
            </p:cNvSpPr>
            <p:nvPr/>
          </p:nvSpPr>
          <p:spPr bwMode="auto">
            <a:xfrm>
              <a:off x="11768" y="19974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225"/>
            <p:cNvSpPr>
              <a:spLocks noChangeArrowheads="1"/>
            </p:cNvSpPr>
            <p:nvPr/>
          </p:nvSpPr>
          <p:spPr bwMode="auto">
            <a:xfrm>
              <a:off x="14609" y="18102"/>
              <a:ext cx="543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226"/>
            <p:cNvSpPr>
              <a:spLocks noChangeArrowheads="1"/>
            </p:cNvSpPr>
            <p:nvPr/>
          </p:nvSpPr>
          <p:spPr bwMode="auto">
            <a:xfrm>
              <a:off x="9355" y="18775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227"/>
            <p:cNvSpPr>
              <a:spLocks noChangeArrowheads="1"/>
            </p:cNvSpPr>
            <p:nvPr/>
          </p:nvSpPr>
          <p:spPr bwMode="auto">
            <a:xfrm>
              <a:off x="11496" y="17435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Oval 228"/>
            <p:cNvSpPr>
              <a:spLocks noChangeArrowheads="1"/>
            </p:cNvSpPr>
            <p:nvPr/>
          </p:nvSpPr>
          <p:spPr bwMode="auto">
            <a:xfrm>
              <a:off x="13406" y="16279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229"/>
            <p:cNvSpPr>
              <a:spLocks noChangeArrowheads="1"/>
            </p:cNvSpPr>
            <p:nvPr/>
          </p:nvSpPr>
          <p:spPr bwMode="auto">
            <a:xfrm>
              <a:off x="12040" y="15854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230"/>
            <p:cNvSpPr>
              <a:spLocks noChangeArrowheads="1"/>
            </p:cNvSpPr>
            <p:nvPr/>
          </p:nvSpPr>
          <p:spPr bwMode="auto">
            <a:xfrm>
              <a:off x="9355" y="15854"/>
              <a:ext cx="544" cy="54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110"/>
            <p:cNvSpPr txBox="1">
              <a:spLocks noChangeArrowheads="1"/>
            </p:cNvSpPr>
            <p:nvPr/>
          </p:nvSpPr>
          <p:spPr bwMode="auto">
            <a:xfrm rot="19428641">
              <a:off x="17141" y="11099"/>
              <a:ext cx="11392" cy="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Increasing robustness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111"/>
            <p:cNvSpPr txBox="1">
              <a:spLocks noChangeArrowheads="1"/>
            </p:cNvSpPr>
            <p:nvPr/>
          </p:nvSpPr>
          <p:spPr bwMode="auto">
            <a:xfrm>
              <a:off x="13373" y="28080"/>
              <a:ext cx="19634" cy="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 sz="24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dirty="0"/>
                <a:t>Decreasing variation</a:t>
              </a:r>
            </a:p>
          </p:txBody>
        </p:sp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-933" y="0"/>
              <a:ext cx="5073" cy="28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dirty="0">
                  <a:latin typeface="+mj-lt"/>
                  <a:ea typeface="+mj-ea"/>
                  <a:cs typeface="+mj-cs"/>
                </a:rPr>
                <a:t>Increasing average performance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5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24" y="373697"/>
            <a:ext cx="8229600" cy="1143000"/>
          </a:xfrm>
        </p:spPr>
        <p:txBody>
          <a:bodyPr/>
          <a:lstStyle/>
          <a:p>
            <a:r>
              <a:rPr lang="en-US" dirty="0" smtClean="0"/>
              <a:t>Other Types of Quality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516697"/>
            <a:ext cx="544385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we’ve discussed is the “nominal-the-better” type</a:t>
            </a:r>
          </a:p>
          <a:p>
            <a:r>
              <a:rPr lang="en-US" dirty="0" smtClean="0"/>
              <a:t>The “smaller-the-better” type</a:t>
            </a:r>
          </a:p>
          <a:p>
            <a:pPr lvl="1"/>
            <a:r>
              <a:rPr lang="en-US" dirty="0" smtClean="0"/>
              <a:t>cost, stress, energy consumption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“larger-the-better</a:t>
            </a:r>
            <a:r>
              <a:rPr lang="en-US" dirty="0"/>
              <a:t>”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life, reliability, strength, efficiency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05102" y="3677351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5998573" y="1649084"/>
            <a:ext cx="2802527" cy="2341835"/>
            <a:chOff x="5998573" y="1649084"/>
            <a:chExt cx="2802527" cy="2341835"/>
          </a:xfrm>
        </p:grpSpPr>
        <p:sp>
          <p:nvSpPr>
            <p:cNvPr id="12" name="TextBox 11"/>
            <p:cNvSpPr txBox="1"/>
            <p:nvPr/>
          </p:nvSpPr>
          <p:spPr>
            <a:xfrm>
              <a:off x="8572500" y="362158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998573" y="1649084"/>
              <a:ext cx="2761523" cy="2332768"/>
              <a:chOff x="6097157" y="1724049"/>
              <a:chExt cx="2761523" cy="2332768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6271814" y="3640717"/>
                <a:ext cx="258686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6289357" y="1724049"/>
                <a:ext cx="0" cy="19166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302420" y="1724049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L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7604125" y="2846898"/>
                <a:ext cx="0" cy="7938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097157" y="3687485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0</a:t>
                </a:r>
                <a:endParaRPr lang="en-US" i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79335" y="3664571"/>
                <a:ext cx="464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i="1" dirty="0"/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0408382"/>
                  </p:ext>
                </p:extLst>
              </p:nvPr>
            </p:nvGraphicFramePr>
            <p:xfrm>
              <a:off x="7516495" y="3737377"/>
              <a:ext cx="196850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35" name="Equation" r:id="rId4" imgW="139680" imgH="164880" progId="Equation.DSMT4">
                      <p:embed/>
                    </p:oleObj>
                  </mc:Choice>
                  <mc:Fallback>
                    <p:oleObj name="Equation" r:id="rId4" imgW="1396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16495" y="3737377"/>
                            <a:ext cx="196850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Freeform 36"/>
              <p:cNvSpPr/>
              <p:nvPr/>
            </p:nvSpPr>
            <p:spPr>
              <a:xfrm>
                <a:off x="6278880" y="1798320"/>
                <a:ext cx="1584960" cy="1836420"/>
              </a:xfrm>
              <a:custGeom>
                <a:avLst/>
                <a:gdLst>
                  <a:gd name="connsiteX0" fmla="*/ 0 w 1584960"/>
                  <a:gd name="connsiteY0" fmla="*/ 1836420 h 1836420"/>
                  <a:gd name="connsiteX1" fmla="*/ 792480 w 1584960"/>
                  <a:gd name="connsiteY1" fmla="*/ 1623060 h 1836420"/>
                  <a:gd name="connsiteX2" fmla="*/ 1203960 w 1584960"/>
                  <a:gd name="connsiteY2" fmla="*/ 1249680 h 1836420"/>
                  <a:gd name="connsiteX3" fmla="*/ 1440180 w 1584960"/>
                  <a:gd name="connsiteY3" fmla="*/ 693420 h 1836420"/>
                  <a:gd name="connsiteX4" fmla="*/ 1584960 w 1584960"/>
                  <a:gd name="connsiteY4" fmla="*/ 0 h 183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960" h="1836420">
                    <a:moveTo>
                      <a:pt x="0" y="1836420"/>
                    </a:moveTo>
                    <a:cubicBezTo>
                      <a:pt x="295910" y="1778635"/>
                      <a:pt x="591820" y="1720850"/>
                      <a:pt x="792480" y="1623060"/>
                    </a:cubicBezTo>
                    <a:cubicBezTo>
                      <a:pt x="993140" y="1525270"/>
                      <a:pt x="1096010" y="1404620"/>
                      <a:pt x="1203960" y="1249680"/>
                    </a:cubicBezTo>
                    <a:cubicBezTo>
                      <a:pt x="1311910" y="1094740"/>
                      <a:pt x="1376680" y="901700"/>
                      <a:pt x="1440180" y="693420"/>
                    </a:cubicBezTo>
                    <a:cubicBezTo>
                      <a:pt x="1503680" y="485140"/>
                      <a:pt x="1544320" y="242570"/>
                      <a:pt x="1584960" y="0"/>
                    </a:cubicBezTo>
                  </a:path>
                </a:pathLst>
              </a:custGeom>
              <a:noFill/>
              <a:ln w="38100" cmpd="sng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111897" y="4143319"/>
            <a:ext cx="2802527" cy="2341835"/>
            <a:chOff x="5998573" y="1649084"/>
            <a:chExt cx="2802527" cy="2341835"/>
          </a:xfrm>
        </p:grpSpPr>
        <p:sp>
          <p:nvSpPr>
            <p:cNvPr id="43" name="TextBox 42"/>
            <p:cNvSpPr txBox="1"/>
            <p:nvPr/>
          </p:nvSpPr>
          <p:spPr>
            <a:xfrm>
              <a:off x="8572500" y="362158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998573" y="1649084"/>
              <a:ext cx="2761523" cy="2332768"/>
              <a:chOff x="6097157" y="1724049"/>
              <a:chExt cx="2761523" cy="2332768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6271814" y="3640717"/>
                <a:ext cx="258686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6289357" y="1724049"/>
                <a:ext cx="0" cy="19166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316232" y="1733280"/>
                <a:ext cx="876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L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7600021" y="3379550"/>
                <a:ext cx="4104" cy="2611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6097157" y="3687485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0</a:t>
                </a:r>
                <a:endParaRPr lang="en-US" i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79335" y="3664571"/>
                <a:ext cx="464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i="1" dirty="0"/>
              </a:p>
            </p:txBody>
          </p:sp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2575496"/>
                  </p:ext>
                </p:extLst>
              </p:nvPr>
            </p:nvGraphicFramePr>
            <p:xfrm>
              <a:off x="7516495" y="3737377"/>
              <a:ext cx="196850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36" name="Equation" r:id="rId6" imgW="139680" imgH="164880" progId="Equation.DSMT4">
                      <p:embed/>
                    </p:oleObj>
                  </mc:Choice>
                  <mc:Fallback>
                    <p:oleObj name="Equation" r:id="rId6" imgW="1396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16495" y="3737377"/>
                            <a:ext cx="196850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3" name="Freeform 52"/>
          <p:cNvSpPr/>
          <p:nvPr/>
        </p:nvSpPr>
        <p:spPr>
          <a:xfrm>
            <a:off x="6309360" y="4351020"/>
            <a:ext cx="2354580" cy="1691640"/>
          </a:xfrm>
          <a:custGeom>
            <a:avLst/>
            <a:gdLst>
              <a:gd name="connsiteX0" fmla="*/ 0 w 2354580"/>
              <a:gd name="connsiteY0" fmla="*/ 0 h 1691640"/>
              <a:gd name="connsiteX1" fmla="*/ 91440 w 2354580"/>
              <a:gd name="connsiteY1" fmla="*/ 441960 h 1691640"/>
              <a:gd name="connsiteX2" fmla="*/ 342900 w 2354580"/>
              <a:gd name="connsiteY2" fmla="*/ 952500 h 1691640"/>
              <a:gd name="connsiteX3" fmla="*/ 830580 w 2354580"/>
              <a:gd name="connsiteY3" fmla="*/ 1287780 h 1691640"/>
              <a:gd name="connsiteX4" fmla="*/ 1805940 w 2354580"/>
              <a:gd name="connsiteY4" fmla="*/ 1592580 h 1691640"/>
              <a:gd name="connsiteX5" fmla="*/ 2354580 w 2354580"/>
              <a:gd name="connsiteY5" fmla="*/ 169164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580" h="1691640">
                <a:moveTo>
                  <a:pt x="0" y="0"/>
                </a:moveTo>
                <a:cubicBezTo>
                  <a:pt x="17145" y="141605"/>
                  <a:pt x="34290" y="283210"/>
                  <a:pt x="91440" y="441960"/>
                </a:cubicBezTo>
                <a:cubicBezTo>
                  <a:pt x="148590" y="600710"/>
                  <a:pt x="219710" y="811530"/>
                  <a:pt x="342900" y="952500"/>
                </a:cubicBezTo>
                <a:cubicBezTo>
                  <a:pt x="466090" y="1093470"/>
                  <a:pt x="586740" y="1181100"/>
                  <a:pt x="830580" y="1287780"/>
                </a:cubicBezTo>
                <a:cubicBezTo>
                  <a:pt x="1074420" y="1394460"/>
                  <a:pt x="1551940" y="1525270"/>
                  <a:pt x="1805940" y="1592580"/>
                </a:cubicBezTo>
                <a:cubicBezTo>
                  <a:pt x="2059940" y="1659890"/>
                  <a:pt x="2207260" y="1675765"/>
                  <a:pt x="2354580" y="1691640"/>
                </a:cubicBezTo>
              </a:path>
            </a:pathLst>
          </a:cu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" y="769938"/>
            <a:ext cx="800862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Select Design Variables to Achieve Robustness?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820" y="2066607"/>
                <a:ext cx="8602980" cy="22691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/>
                  </a:rPr>
                  <a:t>Performance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…,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Design variables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 are </a:t>
                </a:r>
                <a:r>
                  <a:rPr lang="en-US" dirty="0" smtClean="0">
                    <a:ea typeface="Cambria Math"/>
                  </a:rPr>
                  <a:t>independent</a:t>
                </a: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20" y="2066607"/>
                <a:ext cx="8602980" cy="2269173"/>
              </a:xfrm>
              <a:blipFill rotWithShape="1">
                <a:blip r:embed="rId3"/>
                <a:stretch>
                  <a:fillRect l="-1558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4516" y="1415534"/>
                <a:ext cx="6171393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ea typeface="Cambria Math"/>
                  </a:rPr>
                  <a:t>Average</a:t>
                </a:r>
                <a:r>
                  <a:rPr lang="en-US" b="1" dirty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performance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acc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r>
                  <a:rPr lang="en-US" dirty="0"/>
                  <a:t>Taylor expansion series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)+⋯+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ea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at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>
                    <a:ea typeface="Cambria Math"/>
                  </a:rPr>
                  <a:t>Std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+⋯+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pPr marL="342900" lvl="1" indent="-342900">
                  <a:buFont typeface="Arial"/>
                  <a:buChar char="•"/>
                </a:pPr>
                <a:r>
                  <a:rPr lang="en-US" dirty="0" smtClean="0"/>
                  <a:t>Change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</m:acc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(not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to minimize </a:t>
                </a:r>
                <a:endParaRPr lang="en-US" sz="3200" dirty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E</m:t>
                    </m:r>
                    <m:r>
                      <a:rPr lang="en-US" sz="3200">
                        <a:latin typeface="Cambria Math"/>
                      </a:rPr>
                      <m:t>(</m:t>
                    </m:r>
                    <m:r>
                      <a:rPr lang="en-US" sz="3200">
                        <a:latin typeface="Cambria Math"/>
                      </a:rPr>
                      <m:t>𝐿</m:t>
                    </m:r>
                    <m:r>
                      <a:rPr lang="en-US" sz="3200">
                        <a:latin typeface="Cambria Math"/>
                      </a:rPr>
                      <m:t>)=</m:t>
                    </m:r>
                    <m:r>
                      <a:rPr lang="en-US" sz="3200">
                        <a:latin typeface="Cambria Math"/>
                      </a:rPr>
                      <m:t>𝑘</m:t>
                    </m:r>
                    <m:r>
                      <a:rPr lang="en-US" sz="320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lang="en-US" sz="320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e>
                      <m:sup>
                        <m:r>
                          <a:rPr lang="en-US" sz="32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]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516" y="1415534"/>
                <a:ext cx="6171393" cy="4525963"/>
              </a:xfrm>
              <a:blipFill rotWithShape="1">
                <a:blip r:embed="rId3"/>
                <a:stretch>
                  <a:fillRect l="-1581" t="-2019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062533" y="1400773"/>
            <a:ext cx="3738134" cy="3944895"/>
            <a:chOff x="6427978" y="2181268"/>
            <a:chExt cx="3738134" cy="3944895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7221952" y="4107181"/>
              <a:ext cx="1508760" cy="472439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6427978" y="2181268"/>
              <a:ext cx="3738134" cy="3944895"/>
              <a:chOff x="6427978" y="2181268"/>
              <a:chExt cx="3738134" cy="39448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071391" y="5756831"/>
                <a:ext cx="1801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Taylor </a:t>
                </a:r>
                <a:r>
                  <a:rPr lang="en-US" dirty="0"/>
                  <a:t>expansion 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427978" y="2181268"/>
                <a:ext cx="3738134" cy="3663272"/>
                <a:chOff x="6427978" y="2181268"/>
                <a:chExt cx="3738134" cy="366327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6427978" y="2181268"/>
                  <a:ext cx="3738134" cy="3377056"/>
                  <a:chOff x="4597309" y="2871666"/>
                  <a:chExt cx="3738134" cy="3377056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4597309" y="3906887"/>
                    <a:ext cx="2802527" cy="2341835"/>
                    <a:chOff x="5998573" y="1649084"/>
                    <a:chExt cx="2802527" cy="2341835"/>
                  </a:xfrm>
                </p:grpSpPr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8572500" y="3621587"/>
                      <a:ext cx="2286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p:txBody>
                </p: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5998573" y="1649084"/>
                      <a:ext cx="2761523" cy="2332768"/>
                      <a:chOff x="6097157" y="1724049"/>
                      <a:chExt cx="2761523" cy="2332768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>
                      <a:xfrm>
                        <a:off x="6271814" y="3640717"/>
                        <a:ext cx="2586866" cy="0"/>
                      </a:xfrm>
                      <a:prstGeom prst="straightConnector1">
                        <a:avLst/>
                      </a:prstGeom>
                      <a:ln w="63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Straight Arrow Connector 10"/>
                      <p:cNvCxnSpPr/>
                      <p:nvPr/>
                    </p:nvCxnSpPr>
                    <p:spPr>
                      <a:xfrm flipV="1">
                        <a:off x="6289357" y="1724049"/>
                        <a:ext cx="0" cy="1916668"/>
                      </a:xfrm>
                      <a:prstGeom prst="straightConnector1">
                        <a:avLst/>
                      </a:prstGeom>
                      <a:ln w="63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6302420" y="1724049"/>
                        <a:ext cx="8763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 smtClean="0"/>
                          <a:t>Y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 flipV="1">
                        <a:off x="7604125" y="2846898"/>
                        <a:ext cx="0" cy="793819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6097157" y="3687485"/>
                        <a:ext cx="43815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 smtClean="0"/>
                          <a:t>0</a:t>
                        </a:r>
                        <a:endParaRPr lang="en-US" i="1" dirty="0"/>
                      </a:p>
                    </p:txBody>
                  </p:sp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7379335" y="3664571"/>
                        <a:ext cx="46482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i="1" dirty="0"/>
                      </a:p>
                    </p:txBody>
                  </p:sp>
                  <p:graphicFrame>
                    <p:nvGraphicFramePr>
                      <p:cNvPr id="16" name="Object 15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155427651"/>
                          </p:ext>
                        </p:extLst>
                      </p:nvPr>
                    </p:nvGraphicFramePr>
                    <p:xfrm>
                      <a:off x="7508536" y="3736950"/>
                      <a:ext cx="214312" cy="2444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8283" name="Equation" r:id="rId4" imgW="152280" imgH="164880" progId="Equation.DSMT4">
                              <p:embed/>
                            </p:oleObj>
                          </mc:Choice>
                          <mc:Fallback>
                            <p:oleObj name="Equation" r:id="rId4" imgW="152280" imgH="1648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7508536" y="3736950"/>
                                    <a:ext cx="214312" cy="2444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</p:grpSp>
              <p:sp>
                <p:nvSpPr>
                  <p:cNvPr id="7" name="Arc 6"/>
                  <p:cNvSpPr/>
                  <p:nvPr/>
                </p:nvSpPr>
                <p:spPr>
                  <a:xfrm rot="8152472">
                    <a:off x="4687404" y="2871666"/>
                    <a:ext cx="3648039" cy="173736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8174976" y="4259580"/>
                  <a:ext cx="298464" cy="15849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TextBox 18"/>
          <p:cNvSpPr txBox="1"/>
          <p:nvPr/>
        </p:nvSpPr>
        <p:spPr>
          <a:xfrm>
            <a:off x="7051664" y="1585172"/>
            <a:ext cx="166744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Sensitivity</a:t>
            </a:r>
          </a:p>
        </p:txBody>
      </p:sp>
      <p:cxnSp>
        <p:nvCxnSpPr>
          <p:cNvPr id="25" name="Elbow Connector 24"/>
          <p:cNvCxnSpPr>
            <a:stCxn id="19" idx="1"/>
          </p:cNvCxnSpPr>
          <p:nvPr/>
        </p:nvCxnSpPr>
        <p:spPr>
          <a:xfrm rot="10800000" flipV="1">
            <a:off x="4674738" y="1846782"/>
            <a:ext cx="2376927" cy="18822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2"/>
          </p:cNvCxnSpPr>
          <p:nvPr/>
        </p:nvCxnSpPr>
        <p:spPr>
          <a:xfrm rot="5400000">
            <a:off x="7041692" y="2635390"/>
            <a:ext cx="1370693" cy="3166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892"/>
            <a:ext cx="8229600" cy="4195233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</a:t>
            </a:r>
            <a:r>
              <a:rPr lang="en-US" dirty="0"/>
              <a:t>of </a:t>
            </a:r>
            <a:r>
              <a:rPr lang="en-US" dirty="0" smtClean="0"/>
              <a:t>robustness</a:t>
            </a:r>
            <a:endParaRPr lang="en-US" dirty="0"/>
          </a:p>
          <a:p>
            <a:r>
              <a:rPr lang="en-US" dirty="0" smtClean="0"/>
              <a:t>Introductory examples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How to achieve robustness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Related methodology: reliability-based design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773194" y="4572000"/>
            <a:ext cx="947956" cy="468887"/>
          </a:xfrm>
          <a:custGeom>
            <a:avLst/>
            <a:gdLst>
              <a:gd name="connsiteX0" fmla="*/ 0 w 947956"/>
              <a:gd name="connsiteY0" fmla="*/ 766682 h 766682"/>
              <a:gd name="connsiteX1" fmla="*/ 184558 w 947956"/>
              <a:gd name="connsiteY1" fmla="*/ 590514 h 766682"/>
              <a:gd name="connsiteX2" fmla="*/ 335560 w 947956"/>
              <a:gd name="connsiteY2" fmla="*/ 263343 h 766682"/>
              <a:gd name="connsiteX3" fmla="*/ 469784 w 947956"/>
              <a:gd name="connsiteY3" fmla="*/ 3284 h 766682"/>
              <a:gd name="connsiteX4" fmla="*/ 620786 w 947956"/>
              <a:gd name="connsiteY4" fmla="*/ 447901 h 766682"/>
              <a:gd name="connsiteX5" fmla="*/ 763398 w 947956"/>
              <a:gd name="connsiteY5" fmla="*/ 657626 h 766682"/>
              <a:gd name="connsiteX6" fmla="*/ 947956 w 947956"/>
              <a:gd name="connsiteY6" fmla="*/ 741515 h 766682"/>
              <a:gd name="connsiteX7" fmla="*/ 947956 w 947956"/>
              <a:gd name="connsiteY7" fmla="*/ 741515 h 76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956" h="766682">
                <a:moveTo>
                  <a:pt x="0" y="766682"/>
                </a:moveTo>
                <a:cubicBezTo>
                  <a:pt x="64315" y="720543"/>
                  <a:pt x="128631" y="674404"/>
                  <a:pt x="184558" y="590514"/>
                </a:cubicBezTo>
                <a:cubicBezTo>
                  <a:pt x="240485" y="506624"/>
                  <a:pt x="288022" y="361215"/>
                  <a:pt x="335560" y="263343"/>
                </a:cubicBezTo>
                <a:cubicBezTo>
                  <a:pt x="383098" y="165471"/>
                  <a:pt x="422246" y="-27476"/>
                  <a:pt x="469784" y="3284"/>
                </a:cubicBezTo>
                <a:cubicBezTo>
                  <a:pt x="517322" y="34044"/>
                  <a:pt x="571850" y="338844"/>
                  <a:pt x="620786" y="447901"/>
                </a:cubicBezTo>
                <a:cubicBezTo>
                  <a:pt x="669722" y="556958"/>
                  <a:pt x="708870" y="608690"/>
                  <a:pt x="763398" y="657626"/>
                </a:cubicBezTo>
                <a:cubicBezTo>
                  <a:pt x="817926" y="706562"/>
                  <a:pt x="947956" y="741515"/>
                  <a:pt x="947956" y="741515"/>
                </a:cubicBezTo>
                <a:lnTo>
                  <a:pt x="947956" y="741515"/>
                </a:lnTo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07"/>
            <a:ext cx="8229600" cy="1143000"/>
          </a:xfrm>
        </p:spPr>
        <p:txBody>
          <a:bodyPr/>
          <a:lstStyle/>
          <a:p>
            <a:r>
              <a:rPr lang="en-US" dirty="0" smtClean="0"/>
              <a:t>More about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7894" y="5030185"/>
            <a:ext cx="512567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67894" y="1893618"/>
            <a:ext cx="0" cy="3147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967893" y="2320541"/>
            <a:ext cx="4741589" cy="1921080"/>
          </a:xfrm>
          <a:custGeom>
            <a:avLst/>
            <a:gdLst>
              <a:gd name="connsiteX0" fmla="*/ 0 w 3691156"/>
              <a:gd name="connsiteY0" fmla="*/ 1803634 h 1803634"/>
              <a:gd name="connsiteX1" fmla="*/ 595618 w 3691156"/>
              <a:gd name="connsiteY1" fmla="*/ 813733 h 1803634"/>
              <a:gd name="connsiteX2" fmla="*/ 1728132 w 3691156"/>
              <a:gd name="connsiteY2" fmla="*/ 234892 h 1803634"/>
              <a:gd name="connsiteX3" fmla="*/ 3691156 w 3691156"/>
              <a:gd name="connsiteY3" fmla="*/ 0 h 18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1156" h="1803634">
                <a:moveTo>
                  <a:pt x="0" y="1803634"/>
                </a:moveTo>
                <a:cubicBezTo>
                  <a:pt x="153798" y="1439412"/>
                  <a:pt x="307596" y="1075190"/>
                  <a:pt x="595618" y="813733"/>
                </a:cubicBezTo>
                <a:cubicBezTo>
                  <a:pt x="883640" y="552276"/>
                  <a:pt x="1212209" y="370514"/>
                  <a:pt x="1728132" y="234892"/>
                </a:cubicBezTo>
                <a:cubicBezTo>
                  <a:pt x="2244055" y="99270"/>
                  <a:pt x="2967605" y="49635"/>
                  <a:pt x="3691156" y="0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773194" y="3176559"/>
            <a:ext cx="1" cy="185362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721150" y="2698046"/>
            <a:ext cx="2" cy="23295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67892" y="3151733"/>
            <a:ext cx="80530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67892" y="2691737"/>
            <a:ext cx="1782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06948" y="2412820"/>
            <a:ext cx="452" cy="25925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54904" y="2320541"/>
            <a:ext cx="0" cy="272034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67894" y="2412820"/>
            <a:ext cx="323950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67892" y="2320541"/>
            <a:ext cx="41874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921079" y="2698046"/>
            <a:ext cx="1048624" cy="444617"/>
          </a:xfrm>
          <a:custGeom>
            <a:avLst/>
            <a:gdLst>
              <a:gd name="connsiteX0" fmla="*/ 1125117 w 1133506"/>
              <a:gd name="connsiteY0" fmla="*/ 0 h 444617"/>
              <a:gd name="connsiteX1" fmla="*/ 730834 w 1133506"/>
              <a:gd name="connsiteY1" fmla="*/ 92279 h 444617"/>
              <a:gd name="connsiteX2" fmla="*/ 992 w 1133506"/>
              <a:gd name="connsiteY2" fmla="*/ 184558 h 444617"/>
              <a:gd name="connsiteX3" fmla="*/ 898614 w 1133506"/>
              <a:gd name="connsiteY3" fmla="*/ 260059 h 444617"/>
              <a:gd name="connsiteX4" fmla="*/ 1133506 w 1133506"/>
              <a:gd name="connsiteY4" fmla="*/ 444617 h 44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506" h="444617">
                <a:moveTo>
                  <a:pt x="1125117" y="0"/>
                </a:moveTo>
                <a:cubicBezTo>
                  <a:pt x="1021652" y="30759"/>
                  <a:pt x="918188" y="61519"/>
                  <a:pt x="730834" y="92279"/>
                </a:cubicBezTo>
                <a:cubicBezTo>
                  <a:pt x="543480" y="123039"/>
                  <a:pt x="-26971" y="156595"/>
                  <a:pt x="992" y="184558"/>
                </a:cubicBezTo>
                <a:cubicBezTo>
                  <a:pt x="28955" y="212521"/>
                  <a:pt x="709862" y="216716"/>
                  <a:pt x="898614" y="260059"/>
                </a:cubicBezTo>
                <a:cubicBezTo>
                  <a:pt x="1087366" y="303402"/>
                  <a:pt x="1110436" y="374009"/>
                  <a:pt x="1133506" y="444617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57200" y="2320541"/>
            <a:ext cx="2512503" cy="170861"/>
          </a:xfrm>
          <a:custGeom>
            <a:avLst/>
            <a:gdLst>
              <a:gd name="connsiteX0" fmla="*/ 1125117 w 1133506"/>
              <a:gd name="connsiteY0" fmla="*/ 0 h 444617"/>
              <a:gd name="connsiteX1" fmla="*/ 730834 w 1133506"/>
              <a:gd name="connsiteY1" fmla="*/ 92279 h 444617"/>
              <a:gd name="connsiteX2" fmla="*/ 992 w 1133506"/>
              <a:gd name="connsiteY2" fmla="*/ 184558 h 444617"/>
              <a:gd name="connsiteX3" fmla="*/ 898614 w 1133506"/>
              <a:gd name="connsiteY3" fmla="*/ 260059 h 444617"/>
              <a:gd name="connsiteX4" fmla="*/ 1133506 w 1133506"/>
              <a:gd name="connsiteY4" fmla="*/ 444617 h 44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506" h="444617">
                <a:moveTo>
                  <a:pt x="1125117" y="0"/>
                </a:moveTo>
                <a:cubicBezTo>
                  <a:pt x="1021652" y="30759"/>
                  <a:pt x="918188" y="61519"/>
                  <a:pt x="730834" y="92279"/>
                </a:cubicBezTo>
                <a:cubicBezTo>
                  <a:pt x="543480" y="123039"/>
                  <a:pt x="-26971" y="156595"/>
                  <a:pt x="992" y="184558"/>
                </a:cubicBezTo>
                <a:cubicBezTo>
                  <a:pt x="28955" y="212521"/>
                  <a:pt x="709862" y="216716"/>
                  <a:pt x="898614" y="260059"/>
                </a:cubicBezTo>
                <a:cubicBezTo>
                  <a:pt x="1087366" y="303402"/>
                  <a:pt x="1110436" y="374009"/>
                  <a:pt x="1133506" y="444617"/>
                </a:cubicBezTo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207400" y="4561298"/>
            <a:ext cx="947956" cy="468887"/>
          </a:xfrm>
          <a:custGeom>
            <a:avLst/>
            <a:gdLst>
              <a:gd name="connsiteX0" fmla="*/ 0 w 947956"/>
              <a:gd name="connsiteY0" fmla="*/ 766682 h 766682"/>
              <a:gd name="connsiteX1" fmla="*/ 184558 w 947956"/>
              <a:gd name="connsiteY1" fmla="*/ 590514 h 766682"/>
              <a:gd name="connsiteX2" fmla="*/ 335560 w 947956"/>
              <a:gd name="connsiteY2" fmla="*/ 263343 h 766682"/>
              <a:gd name="connsiteX3" fmla="*/ 469784 w 947956"/>
              <a:gd name="connsiteY3" fmla="*/ 3284 h 766682"/>
              <a:gd name="connsiteX4" fmla="*/ 620786 w 947956"/>
              <a:gd name="connsiteY4" fmla="*/ 447901 h 766682"/>
              <a:gd name="connsiteX5" fmla="*/ 763398 w 947956"/>
              <a:gd name="connsiteY5" fmla="*/ 657626 h 766682"/>
              <a:gd name="connsiteX6" fmla="*/ 947956 w 947956"/>
              <a:gd name="connsiteY6" fmla="*/ 741515 h 766682"/>
              <a:gd name="connsiteX7" fmla="*/ 947956 w 947956"/>
              <a:gd name="connsiteY7" fmla="*/ 741515 h 76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956" h="766682">
                <a:moveTo>
                  <a:pt x="0" y="766682"/>
                </a:moveTo>
                <a:cubicBezTo>
                  <a:pt x="64315" y="720543"/>
                  <a:pt x="128631" y="674404"/>
                  <a:pt x="184558" y="590514"/>
                </a:cubicBezTo>
                <a:cubicBezTo>
                  <a:pt x="240485" y="506624"/>
                  <a:pt x="288022" y="361215"/>
                  <a:pt x="335560" y="263343"/>
                </a:cubicBezTo>
                <a:cubicBezTo>
                  <a:pt x="383098" y="165471"/>
                  <a:pt x="422246" y="-27476"/>
                  <a:pt x="469784" y="3284"/>
                </a:cubicBezTo>
                <a:cubicBezTo>
                  <a:pt x="517322" y="34044"/>
                  <a:pt x="571850" y="338844"/>
                  <a:pt x="620786" y="447901"/>
                </a:cubicBezTo>
                <a:cubicBezTo>
                  <a:pt x="669722" y="556958"/>
                  <a:pt x="708870" y="608690"/>
                  <a:pt x="763398" y="657626"/>
                </a:cubicBezTo>
                <a:cubicBezTo>
                  <a:pt x="817926" y="706562"/>
                  <a:pt x="947956" y="741515"/>
                  <a:pt x="947956" y="741515"/>
                </a:cubicBezTo>
                <a:lnTo>
                  <a:pt x="947956" y="741515"/>
                </a:lnTo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524955" y="5209563"/>
            <a:ext cx="162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x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 rot="10800000">
            <a:off x="2017254" y="3129649"/>
            <a:ext cx="553998" cy="14316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dirty="0" smtClean="0"/>
              <a:t>Output y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166" y="3355773"/>
            <a:ext cx="133895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Sensitive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0682" y="2568606"/>
            <a:ext cx="156874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Insensitive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(robust)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Robust Mechanism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endParaRPr lang="en-US" altLang="en-US"/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66"/>
              <p:cNvSpPr txBox="1">
                <a:spLocks noChangeArrowheads="1"/>
              </p:cNvSpPr>
              <p:nvPr/>
            </p:nvSpPr>
            <p:spPr bwMode="auto">
              <a:xfrm>
                <a:off x="388620" y="1162368"/>
                <a:ext cx="8015288" cy="3487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Arial Unicode MS" pitchFamily="34" charset="-122"/>
                    <a:cs typeface="Arial Unicode MS" pitchFamily="34" charset="-122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/>
                  <a:t>Requirements:</a:t>
                </a:r>
                <a:endParaRPr lang="en-US" alt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=350</m:t>
                    </m:r>
                  </m:oMath>
                </a14:m>
                <a:r>
                  <a:rPr lang="en-US" altLang="en-US" sz="2800" dirty="0" smtClean="0"/>
                  <a:t> mm </a:t>
                </a:r>
                <a:r>
                  <a:rPr lang="en-US" alt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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mm </a:t>
                </a:r>
                <a:r>
                  <a:rPr lang="en-US" alt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=60</m:t>
                    </m:r>
                  </m:oMath>
                </a14:m>
                <a:r>
                  <a:rPr lang="en-US" altLang="en-US" sz="2800" dirty="0">
                    <a:sym typeface="Symbol" pitchFamily="18" charset="2"/>
                  </a:rPr>
                  <a:t>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>
                    <a:sym typeface="Symbol" pitchFamily="18" charset="2"/>
                  </a:rPr>
                  <a:t>Uncertainties </a:t>
                </a:r>
                <a:r>
                  <a:rPr lang="en-US" altLang="en-US" sz="2800" dirty="0">
                    <a:sym typeface="Symbol" pitchFamily="18" charset="2"/>
                  </a:rPr>
                  <a:t>in </a:t>
                </a:r>
                <a:r>
                  <a:rPr lang="en-US" altLang="en-US" sz="2800" i="1" dirty="0">
                    <a:sym typeface="Symbol" pitchFamily="18" charset="2"/>
                  </a:rPr>
                  <a:t>a</a:t>
                </a:r>
                <a:r>
                  <a:rPr lang="en-US" altLang="en-US" sz="2800" dirty="0">
                    <a:sym typeface="Symbol" pitchFamily="18" charset="2"/>
                  </a:rPr>
                  <a:t>, </a:t>
                </a:r>
                <a:r>
                  <a:rPr lang="en-US" altLang="en-US" sz="2800" i="1" dirty="0">
                    <a:sym typeface="Symbol" pitchFamily="18" charset="2"/>
                  </a:rPr>
                  <a:t>b</a:t>
                </a:r>
                <a:r>
                  <a:rPr lang="en-US" altLang="en-US" sz="2800" dirty="0">
                    <a:sym typeface="Symbol" pitchFamily="18" charset="2"/>
                  </a:rPr>
                  <a:t>, and </a:t>
                </a:r>
                <a:r>
                  <a:rPr lang="en-US" altLang="en-US" sz="2800" i="1" dirty="0" smtClean="0">
                    <a:sym typeface="Symbol" pitchFamily="18" charset="2"/>
                  </a:rPr>
                  <a:t>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n-US" altLang="en-US" sz="2800" i="1" dirty="0" smtClean="0">
                    <a:sym typeface="Symbol" pitchFamily="18" charset="2"/>
                  </a:rPr>
                  <a:t> </a:t>
                </a:r>
                <a:r>
                  <a:rPr lang="en-US" altLang="en-US" sz="2800" dirty="0" smtClean="0">
                    <a:sym typeface="Symbol" pitchFamily="18" charset="2"/>
                  </a:rPr>
                  <a:t>mm</a:t>
                </a:r>
                <a:r>
                  <a:rPr lang="en-US" altLang="en-US" sz="2800" i="1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=2</m:t>
                    </m:r>
                    <m:r>
                      <m:rPr>
                        <m:nor/>
                      </m:rPr>
                      <a:rPr lang="en-US" altLang="en-US" sz="2800" i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ym typeface="Symbol" pitchFamily="18" charset="2"/>
                      </a:rPr>
                      <m:t>mm</m:t>
                    </m:r>
                  </m:oMath>
                </a14:m>
                <a:r>
                  <a:rPr lang="en-US" altLang="en-US" sz="2800" dirty="0" smtClean="0">
                    <a:sym typeface="Symbol" pitchFamily="18" charset="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m:rPr>
                        <m:nor/>
                      </m:rPr>
                      <a:rPr lang="en-US" altLang="en-US" sz="2800" i="1" dirty="0"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ym typeface="Symbol" pitchFamily="18" charset="2"/>
                      </a:rPr>
                      <m:t>mm</m:t>
                    </m:r>
                  </m:oMath>
                </a14:m>
                <a:endParaRPr lang="en-US" altLang="en-US" sz="2800" dirty="0" smtClean="0">
                  <a:sym typeface="Symbol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en-US" sz="2800" dirty="0" smtClean="0">
                    <a:sym typeface="Symbol" pitchFamily="18" charset="2"/>
                  </a:rPr>
                  <a:t>Design variables</a:t>
                </a:r>
              </a:p>
              <a:p>
                <a:r>
                  <a:rPr lang="en-US" altLang="en-US" sz="2800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en-US" sz="28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acc>
                  </m:oMath>
                </a14:m>
                <a:endParaRPr lang="en-US" altLang="en-US" sz="2800" dirty="0">
                  <a:sym typeface="Symbol" pitchFamily="18" charset="2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" y="1162368"/>
                <a:ext cx="8015288" cy="3487365"/>
              </a:xfrm>
              <a:prstGeom prst="rect">
                <a:avLst/>
              </a:prstGeom>
              <a:blipFill rotWithShape="1">
                <a:blip r:embed="rId2"/>
                <a:stretch>
                  <a:fillRect l="-1369" t="-1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3544886" y="3754755"/>
            <a:ext cx="4686300" cy="2219960"/>
            <a:chOff x="2428" y="2744"/>
            <a:chExt cx="7380" cy="3496"/>
          </a:xfrm>
        </p:grpSpPr>
        <p:sp>
          <p:nvSpPr>
            <p:cNvPr id="11" name="AutoShape 59"/>
            <p:cNvSpPr>
              <a:spLocks noChangeAspect="1" noChangeArrowheads="1"/>
            </p:cNvSpPr>
            <p:nvPr/>
          </p:nvSpPr>
          <p:spPr bwMode="auto">
            <a:xfrm>
              <a:off x="2428" y="2820"/>
              <a:ext cx="7380" cy="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6878" y="5086"/>
              <a:ext cx="1531" cy="6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AutoShape 57"/>
            <p:cNvSpPr>
              <a:spLocks noChangeArrowheads="1"/>
            </p:cNvSpPr>
            <p:nvPr/>
          </p:nvSpPr>
          <p:spPr bwMode="auto">
            <a:xfrm>
              <a:off x="2985" y="4900"/>
              <a:ext cx="351" cy="28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Line 56"/>
            <p:cNvSpPr>
              <a:spLocks noChangeShapeType="1"/>
            </p:cNvSpPr>
            <p:nvPr/>
          </p:nvSpPr>
          <p:spPr bwMode="auto">
            <a:xfrm flipV="1">
              <a:off x="3166" y="3195"/>
              <a:ext cx="1277" cy="1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4572" y="3187"/>
              <a:ext cx="3090" cy="2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54"/>
            <p:cNvSpPr>
              <a:spLocks noChangeAspect="1" noChangeArrowheads="1"/>
            </p:cNvSpPr>
            <p:nvPr/>
          </p:nvSpPr>
          <p:spPr bwMode="auto">
            <a:xfrm>
              <a:off x="4417" y="3066"/>
              <a:ext cx="153" cy="1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>
              <a:off x="2483" y="5197"/>
              <a:ext cx="13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 flipH="1">
              <a:off x="2539" y="5201"/>
              <a:ext cx="166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6354" y="5783"/>
              <a:ext cx="265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3243" y="4915"/>
              <a:ext cx="189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4815" y="5467"/>
              <a:ext cx="2693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 flipH="1">
              <a:off x="5020" y="4915"/>
              <a:ext cx="8" cy="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411" y="3598"/>
              <a:ext cx="40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5676" y="3533"/>
              <a:ext cx="44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5095" y="4957"/>
              <a:ext cx="44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e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2690" y="5204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>
              <a:off x="2819" y="5204"/>
              <a:ext cx="16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 flipH="1">
              <a:off x="2969" y="5207"/>
              <a:ext cx="166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3131" y="5204"/>
              <a:ext cx="166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flipH="1">
              <a:off x="3282" y="5207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3411" y="5208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H="1">
              <a:off x="3561" y="5210"/>
              <a:ext cx="166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flipH="1">
              <a:off x="6372" y="5793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6523" y="5795"/>
              <a:ext cx="16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 flipH="1">
              <a:off x="6651" y="5796"/>
              <a:ext cx="166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6802" y="5799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H="1">
              <a:off x="6964" y="5796"/>
              <a:ext cx="16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 flipH="1">
              <a:off x="7115" y="5799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H="1">
              <a:off x="7243" y="5800"/>
              <a:ext cx="166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 flipH="1">
              <a:off x="7394" y="5802"/>
              <a:ext cx="165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7532" y="5803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H="1">
              <a:off x="7683" y="5806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H="1">
              <a:off x="7811" y="5797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H="1">
              <a:off x="7962" y="5800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8124" y="5789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 flipH="1">
              <a:off x="8275" y="5791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 flipH="1">
              <a:off x="8403" y="5792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 flipH="1">
              <a:off x="8554" y="5795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2720" y="4519"/>
              <a:ext cx="392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6010" y="5628"/>
              <a:ext cx="3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8949" y="5613"/>
              <a:ext cx="32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7723" y="5304"/>
              <a:ext cx="64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4572" y="2744"/>
              <a:ext cx="52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4"/>
            <p:cNvSpPr>
              <a:spLocks noChangeAspect="1" noChangeArrowheads="1"/>
            </p:cNvSpPr>
            <p:nvPr/>
          </p:nvSpPr>
          <p:spPr bwMode="auto">
            <a:xfrm>
              <a:off x="3089" y="4815"/>
              <a:ext cx="154" cy="1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7" name="Oval 3"/>
            <p:cNvSpPr>
              <a:spLocks noChangeAspect="1" noChangeArrowheads="1"/>
            </p:cNvSpPr>
            <p:nvPr/>
          </p:nvSpPr>
          <p:spPr bwMode="auto">
            <a:xfrm>
              <a:off x="7569" y="5374"/>
              <a:ext cx="153" cy="1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79226" y="4737894"/>
            <a:ext cx="1095057" cy="642461"/>
            <a:chOff x="3979226" y="4737894"/>
            <a:chExt cx="1095057" cy="642461"/>
          </a:xfrm>
        </p:grpSpPr>
        <p:sp>
          <p:nvSpPr>
            <p:cNvPr id="69" name="Arc 68"/>
            <p:cNvSpPr/>
            <p:nvPr/>
          </p:nvSpPr>
          <p:spPr>
            <a:xfrm>
              <a:off x="3979226" y="4846955"/>
              <a:ext cx="525780" cy="533400"/>
            </a:xfrm>
            <a:prstGeom prst="arc">
              <a:avLst/>
            </a:prstGeom>
            <a:noFill/>
            <a:ln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 Box 43"/>
            <p:cNvSpPr txBox="1">
              <a:spLocks noChangeArrowheads="1"/>
            </p:cNvSpPr>
            <p:nvPr/>
          </p:nvSpPr>
          <p:spPr bwMode="auto">
            <a:xfrm>
              <a:off x="4410708" y="4737894"/>
              <a:ext cx="663575" cy="28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  <a:sym typeface="Symbol"/>
                </a:rPr>
                <a:t>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698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597048"/>
                  </p:ext>
                </p:extLst>
              </p:nvPr>
            </p:nvGraphicFramePr>
            <p:xfrm>
              <a:off x="1554481" y="2735580"/>
              <a:ext cx="6705601" cy="33223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6956"/>
                    <a:gridCol w="2403335"/>
                    <a:gridCol w="2225310"/>
                  </a:tblGrid>
                  <a:tr h="410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Deterministic Design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Robust Design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800" dirty="0" smtClean="0">
                              <a:sym typeface="Symbol" pitchFamily="18" charset="2"/>
                            </a:rPr>
                            <a:t> </a:t>
                          </a:r>
                          <a:r>
                            <a:rPr lang="en-US" altLang="en-US" sz="1800" i="1" dirty="0" smtClean="0">
                              <a:sym typeface="Symbol" pitchFamily="18" charset="2"/>
                            </a:rPr>
                            <a:t> </a:t>
                          </a:r>
                          <a:r>
                            <a:rPr lang="en-US" altLang="en-US" sz="1800" i="0" dirty="0" smtClean="0">
                              <a:sym typeface="Symbol" pitchFamily="18" charset="2"/>
                            </a:rPr>
                            <a:t>(mm)</a:t>
                          </a:r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136.6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800" i="1" dirty="0" smtClean="0">
                              <a:sym typeface="Symbol" pitchFamily="18" charset="2"/>
                            </a:rPr>
                            <a:t> </a:t>
                          </a:r>
                          <a:r>
                            <a:rPr lang="en-US" altLang="en-US" sz="1800" i="0" dirty="0" smtClean="0">
                              <a:sym typeface="Symbol" pitchFamily="18" charset="2"/>
                            </a:rPr>
                            <a:t>(mm)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241.3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216.8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800" i="1" dirty="0" smtClean="0">
                              <a:sym typeface="Symbol" pitchFamily="18" charset="2"/>
                            </a:rPr>
                            <a:t> </a:t>
                          </a:r>
                          <a:r>
                            <a:rPr lang="en-US" altLang="en-US" sz="1800" i="0" dirty="0" smtClean="0">
                              <a:sym typeface="Symbol" pitchFamily="18" charset="2"/>
                            </a:rPr>
                            <a:t>(mm)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altLang="en-US" sz="1800" dirty="0" smtClean="0">
                              <a:sym typeface="Symbol" pitchFamily="18" charset="2"/>
                            </a:rPr>
                            <a:t>) </a:t>
                          </a:r>
                          <a:r>
                            <a:rPr lang="en-US" altLang="en-US" sz="1800" i="0" dirty="0" smtClean="0">
                              <a:sym typeface="Symbol" pitchFamily="18" charset="2"/>
                            </a:rPr>
                            <a:t>(mm)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350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=60</m:t>
                              </m:r>
                            </m:oMath>
                          </a14:m>
                          <a:r>
                            <a:rPr lang="en-US" altLang="en-US" sz="1800" dirty="0" smtClean="0">
                              <a:sym typeface="Symbol" pitchFamily="18" charset="2"/>
                            </a:rPr>
                            <a:t>) </a:t>
                          </a:r>
                          <a:r>
                            <a:rPr lang="en-US" altLang="en-US" sz="1800" i="0" dirty="0" smtClean="0">
                              <a:sym typeface="Symbol" pitchFamily="18" charset="2"/>
                            </a:rPr>
                            <a:t>(mm)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250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dirty="0" smtClean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altLang="en-US" sz="1800" dirty="0" smtClean="0">
                              <a:sym typeface="Symbol" pitchFamily="18" charset="2"/>
                            </a:rPr>
                            <a:t>) </a:t>
                          </a:r>
                          <a:r>
                            <a:rPr lang="en-US" altLang="en-US" sz="1800" i="0" dirty="0" smtClean="0">
                              <a:sym typeface="Symbol" pitchFamily="18" charset="2"/>
                            </a:rPr>
                            <a:t>(mm)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>
                              <a:solidFill>
                                <a:srgbClr val="FF0000"/>
                              </a:solidFill>
                            </a:rPr>
                            <a:t>2.8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dirty="0" smtClean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  <m:t>=60</m:t>
                              </m:r>
                            </m:oMath>
                          </a14:m>
                          <a:r>
                            <a:rPr lang="en-US" altLang="en-US" sz="1800" dirty="0" smtClean="0">
                              <a:sym typeface="Symbol" pitchFamily="18" charset="2"/>
                            </a:rPr>
                            <a:t>) </a:t>
                          </a:r>
                          <a:r>
                            <a:rPr lang="en-US" altLang="en-US" sz="1800" i="0" dirty="0" smtClean="0">
                              <a:sym typeface="Symbol" pitchFamily="18" charset="2"/>
                            </a:rPr>
                            <a:t>(mm)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597048"/>
                  </p:ext>
                </p:extLst>
              </p:nvPr>
            </p:nvGraphicFramePr>
            <p:xfrm>
              <a:off x="1554481" y="2735580"/>
              <a:ext cx="6705601" cy="33223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6956"/>
                    <a:gridCol w="2403335"/>
                    <a:gridCol w="2225310"/>
                  </a:tblGrid>
                  <a:tr h="410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Deterministic Design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Robust Design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4348" r="-222581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136.6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7353" r="-222581" b="-513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241.3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216.8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7353" r="-222581" b="-413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7353" r="-222581" b="-313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350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0000" r="-222581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250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8824" r="-222581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>
                              <a:solidFill>
                                <a:srgbClr val="FF0000"/>
                              </a:solidFill>
                            </a:rPr>
                            <a:t>2.8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16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08824" r="-222581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3.1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20465"/>
              </p:ext>
            </p:extLst>
          </p:nvPr>
        </p:nvGraphicFramePr>
        <p:xfrm>
          <a:off x="762000" y="1304925"/>
          <a:ext cx="37068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4" imgW="1942920" imgH="304560" progId="Equation.DSMT4">
                  <p:embed/>
                </p:oleObj>
              </mc:Choice>
              <mc:Fallback>
                <p:oleObj name="Equation" r:id="rId4" imgW="194292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04925"/>
                        <a:ext cx="3706813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0089" y="1978289"/>
                <a:ext cx="6989429" cy="611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/>
                <a:r>
                  <a:rPr lang="en-US" sz="3200" dirty="0" smtClean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3200">
                            <a:latin typeface="Cambria Math"/>
                          </a:rPr>
                          <m:t>𝑘</m:t>
                        </m:r>
                        <m:r>
                          <a:rPr lang="en-US" sz="3200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3200" dirty="0"/>
                              <m:t> 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𝑠𝑖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200" dirty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89" y="1978289"/>
                <a:ext cx="6989429" cy="611514"/>
              </a:xfrm>
              <a:prstGeom prst="rect">
                <a:avLst/>
              </a:prstGeom>
              <a:blipFill rotWithShape="1">
                <a:blip r:embed="rId6"/>
                <a:stretch>
                  <a:fillRect l="-2180" b="-4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38700" y="1318260"/>
            <a:ext cx="3790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Transmission angle &gt; 45</a:t>
            </a:r>
            <a:r>
              <a:rPr lang="en-US" sz="2800" dirty="0" smtClean="0">
                <a:sym typeface="Symbol"/>
              </a:rPr>
              <a:t>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8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77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2 - Piston Engine Robust </a:t>
            </a:r>
            <a:r>
              <a:rPr lang="en-US" dirty="0"/>
              <a:t>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Object 1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0438212"/>
              </p:ext>
            </p:extLst>
          </p:nvPr>
        </p:nvGraphicFramePr>
        <p:xfrm>
          <a:off x="274320" y="1331278"/>
          <a:ext cx="2506663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Bitmap Image" r:id="rId3" imgW="2507197" imgH="2156190" progId="Paint.Picture">
                  <p:embed/>
                </p:oleObj>
              </mc:Choice>
              <mc:Fallback>
                <p:oleObj name="Bitmap Image" r:id="rId3" imgW="2507197" imgH="215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" y="1331278"/>
                        <a:ext cx="2506663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49422"/>
              </p:ext>
            </p:extLst>
          </p:nvPr>
        </p:nvGraphicFramePr>
        <p:xfrm>
          <a:off x="4071938" y="4734244"/>
          <a:ext cx="4217987" cy="1717675"/>
        </p:xfrm>
        <a:graphic>
          <a:graphicData uri="http://schemas.openxmlformats.org/drawingml/2006/table">
            <a:tbl>
              <a:tblPr/>
              <a:tblGrid>
                <a:gridCol w="1236662"/>
                <a:gridCol w="1350963"/>
                <a:gridCol w="1630362"/>
              </a:tblGrid>
              <a:tr h="39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Baseline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Optimal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Mean of </a:t>
                      </a:r>
                      <a:r>
                        <a:rPr kumimoji="0" lang="en-US" altLang="zh-CN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</a:t>
                      </a:r>
                      <a:endParaRPr kumimoji="0" lang="en-US" altLang="zh-CN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宋体" pitchFamily="2" charset="-122"/>
                          <a:cs typeface="Arial Unicode MS" pitchFamily="34" charset="-122"/>
                        </a:rPr>
                        <a:t>54.5 dB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宋体" pitchFamily="2" charset="-122"/>
                          <a:cs typeface="Arial Unicode MS" pitchFamily="34" charset="-122"/>
                        </a:rPr>
                        <a:t>54.2 dB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Std of </a:t>
                      </a:r>
                      <a:r>
                        <a:rPr kumimoji="0" lang="en-US" altLang="zh-CN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</a:t>
                      </a:r>
                      <a:endParaRPr kumimoji="0" lang="en-US" altLang="zh-CN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宋体" pitchFamily="2" charset="-122"/>
                          <a:cs typeface="Arial Unicode MS" pitchFamily="34" charset="-122"/>
                        </a:rPr>
                        <a:t>2.04 dB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宋体" pitchFamily="2" charset="-122"/>
                          <a:cs typeface="Arial Unicode MS" pitchFamily="34" charset="-122"/>
                        </a:rPr>
                        <a:t>0.76 dB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7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 Unicode MS" pitchFamily="34" charset="-122"/>
                        </a:rPr>
                        <a:t>Prob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 Unicode MS" pitchFamily="34" charset="-122"/>
                        </a:rPr>
                        <a:t>0.65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 Unicode MS" pitchFamily="34" charset="-122"/>
                        </a:rPr>
                        <a:t>0.99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6" descr="inp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507423"/>
            <a:ext cx="134302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ston mo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13" y="3847941"/>
            <a:ext cx="14446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PistonFB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331278"/>
            <a:ext cx="3035300" cy="197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167063" y="1631950"/>
            <a:ext cx="1192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  <a:ea typeface="宋体" pitchFamily="2" charset="-122"/>
              </a:rPr>
              <a:t>Liner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4264025" y="1849438"/>
            <a:ext cx="808038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39153"/>
              </p:ext>
            </p:extLst>
          </p:nvPr>
        </p:nvGraphicFramePr>
        <p:xfrm>
          <a:off x="3790950" y="3309303"/>
          <a:ext cx="310991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8" imgW="1054100" imgH="469900" progId="Equation.DSMT4">
                  <p:embed/>
                </p:oleObj>
              </mc:Choice>
              <mc:Fallback>
                <p:oleObj name="Equation" r:id="rId8" imgW="1054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309303"/>
                        <a:ext cx="3109913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997701" y="3412332"/>
            <a:ext cx="1709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latin typeface="Arial" pitchFamily="34" charset="0"/>
                <a:ea typeface="宋体" pitchFamily="2" charset="-122"/>
              </a:rPr>
              <a:t>f</a:t>
            </a:r>
            <a:r>
              <a:rPr lang="en-US" altLang="en-US" dirty="0">
                <a:latin typeface="Arial" pitchFamily="34" charset="0"/>
                <a:ea typeface="宋体" pitchFamily="2" charset="-122"/>
              </a:rPr>
              <a:t> – Slap noise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6997701" y="418020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  <a:ea typeface="宋体" pitchFamily="2" charset="-122"/>
              </a:rPr>
              <a:t>G - Friction</a:t>
            </a:r>
          </a:p>
        </p:txBody>
      </p:sp>
    </p:spTree>
    <p:extLst>
      <p:ext uri="{BB962C8B-B14F-4D97-AF65-F5344CB8AC3E}">
        <p14:creationId xmlns:p14="http://schemas.microsoft.com/office/powerpoint/2010/main" val="30084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7152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Method</a:t>
            </a:r>
            <a:br>
              <a:rPr lang="en-US" dirty="0" smtClean="0"/>
            </a:br>
            <a:r>
              <a:rPr lang="en-US" dirty="0" smtClean="0"/>
              <a:t>Operating Window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5590"/>
            <a:ext cx="8229600" cy="363681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Developed by Xerox.</a:t>
            </a:r>
          </a:p>
          <a:p>
            <a:r>
              <a:rPr lang="en-US" dirty="0"/>
              <a:t>The </a:t>
            </a:r>
            <a:r>
              <a:rPr lang="en-US" dirty="0" smtClean="0"/>
              <a:t>operating window </a:t>
            </a:r>
            <a:r>
              <a:rPr lang="en-US" dirty="0"/>
              <a:t>is the set of conditions under which the </a:t>
            </a:r>
            <a:r>
              <a:rPr lang="en-US" dirty="0" smtClean="0"/>
              <a:t>system operates </a:t>
            </a:r>
            <a:r>
              <a:rPr lang="en-US" dirty="0"/>
              <a:t>without failure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wider window can accommodate larger uncertainties.</a:t>
            </a:r>
          </a:p>
          <a:p>
            <a:r>
              <a:rPr lang="en-US" dirty="0" smtClean="0"/>
              <a:t>Robustness is achieved by </a:t>
            </a:r>
            <a:r>
              <a:rPr lang="en-US" dirty="0"/>
              <a:t>making the operating </a:t>
            </a:r>
            <a:r>
              <a:rPr lang="en-US" dirty="0" smtClean="0"/>
              <a:t>window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Issue: Reliability (R)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733" y="1379856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800" dirty="0" smtClean="0">
                    <a:ea typeface="宋体" pitchFamily="2" charset="-122"/>
                  </a:rPr>
                  <a:t>The ability of </a:t>
                </a:r>
                <a:r>
                  <a:rPr lang="en-US" altLang="en-US" sz="2800" dirty="0">
                    <a:ea typeface="宋体" pitchFamily="2" charset="-122"/>
                  </a:rPr>
                  <a:t>a product performing its intended </a:t>
                </a:r>
                <a:r>
                  <a:rPr lang="en-US" altLang="en-US" sz="2800" dirty="0" smtClean="0">
                    <a:ea typeface="宋体" pitchFamily="2" charset="-122"/>
                  </a:rPr>
                  <a:t>function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𝑅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=</m:t>
                    </m:r>
                  </m:oMath>
                </a14:m>
                <a:r>
                  <a:rPr lang="en-US" altLang="en-US" sz="2800" dirty="0" smtClean="0">
                    <a:ea typeface="宋体" pitchFamily="2" charset="-122"/>
                  </a:rPr>
                  <a:t> probability of no failure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𝑅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800">
                        <a:latin typeface="Cambria Math"/>
                        <a:ea typeface="宋体" pitchFamily="2" charset="-122"/>
                      </a:rPr>
                      <m:t>Pr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⁡{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design</m:t>
                    </m:r>
                    <m: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points</m:t>
                    </m:r>
                    <m: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falling</m:t>
                    </m:r>
                    <m: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into</m:t>
                    </m:r>
                    <m: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safe</m:t>
                    </m:r>
                    <m: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region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}</m:t>
                    </m:r>
                  </m:oMath>
                </a14:m>
                <a:endParaRPr lang="en-US" altLang="en-US" sz="2800" dirty="0">
                  <a:ea typeface="宋体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  <a:ea typeface="宋体" pitchFamily="2" charset="-122"/>
                      </a:rPr>
                      <m:t>𝑅</m:t>
                    </m:r>
                    <m:r>
                      <a:rPr lang="en-US" altLang="en-US" sz="2800" i="1" smtClean="0">
                        <a:latin typeface="Cambria Math"/>
                        <a:ea typeface="宋体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Pr</m:t>
                    </m:r>
                    <m:r>
                      <a:rPr lang="en-US" altLang="en-US" sz="2800" b="0" i="1" smtClean="0">
                        <a:latin typeface="Cambria Math"/>
                        <a:ea typeface="宋体" pitchFamily="2" charset="-122"/>
                      </a:rPr>
                      <m:t>⁡{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strength</m:t>
                    </m:r>
                    <m:r>
                      <a:rPr lang="en-US" altLang="en-US" sz="2800" b="0" i="1" smtClean="0">
                        <a:latin typeface="Cambria Math"/>
                        <a:ea typeface="宋体" pitchFamily="2" charset="-122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stress</m:t>
                    </m:r>
                    <m:r>
                      <a:rPr lang="en-US" altLang="en-US" sz="2800" b="0" i="1" smtClean="0">
                        <a:latin typeface="Cambria Math"/>
                        <a:ea typeface="宋体" pitchFamily="2" charset="-122"/>
                      </a:rPr>
                      <m:t>}</m:t>
                    </m:r>
                  </m:oMath>
                </a14:m>
                <a:endParaRPr lang="en-US" altLang="en-US" sz="2800" dirty="0" smtClean="0">
                  <a:ea typeface="宋体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𝑅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800">
                        <a:latin typeface="Cambria Math"/>
                        <a:ea typeface="宋体" pitchFamily="2" charset="-122"/>
                      </a:rPr>
                      <m:t>Pr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⁡{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factor</m:t>
                    </m:r>
                    <m: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of</m:t>
                    </m:r>
                    <m: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  <a:ea typeface="宋体" pitchFamily="2" charset="-122"/>
                      </a:rPr>
                      <m:t>safety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&gt;</m:t>
                    </m:r>
                    <m:r>
                      <a:rPr lang="en-US" altLang="en-US" sz="2800" b="0" i="1" smtClean="0">
                        <a:latin typeface="Cambria Math"/>
                        <a:ea typeface="宋体" pitchFamily="2" charset="-122"/>
                      </a:rPr>
                      <m:t>1</m:t>
                    </m:r>
                    <m:r>
                      <a:rPr lang="en-US" altLang="en-US" sz="2800" i="1">
                        <a:latin typeface="Cambria Math"/>
                        <a:ea typeface="宋体" pitchFamily="2" charset="-122"/>
                      </a:rPr>
                      <m:t>}</m:t>
                    </m:r>
                  </m:oMath>
                </a14:m>
                <a:endParaRPr lang="en-US" altLang="en-US" sz="2800" dirty="0" smtClean="0">
                  <a:ea typeface="宋体" pitchFamily="2" charset="-122"/>
                </a:endParaRPr>
              </a:p>
              <a:p>
                <a:endParaRPr lang="en-US" altLang="en-US" sz="2800" dirty="0" smtClean="0">
                  <a:ea typeface="宋体" pitchFamily="2" charset="-122"/>
                </a:endParaRPr>
              </a:p>
              <a:p>
                <a:endParaRPr lang="en-US" altLang="en-US" sz="2800" dirty="0">
                  <a:ea typeface="宋体" pitchFamily="2" charset="-122"/>
                </a:endParaRPr>
              </a:p>
              <a:p>
                <a:endParaRPr lang="en-US" altLang="en-US" sz="2800" dirty="0">
                  <a:ea typeface="宋体" pitchFamily="2" charset="-122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733" y="1379856"/>
                <a:ext cx="8229600" cy="4525963"/>
              </a:xfrm>
              <a:blipFill rotWithShape="1">
                <a:blip r:embed="rId2"/>
                <a:stretch>
                  <a:fillRect l="-133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145399" y="3395347"/>
            <a:ext cx="3689350" cy="3333750"/>
            <a:chOff x="2533" y="1683"/>
            <a:chExt cx="2324" cy="2100"/>
          </a:xfrm>
        </p:grpSpPr>
        <p:sp>
          <p:nvSpPr>
            <p:cNvPr id="6" name="Rectangle 6"/>
            <p:cNvSpPr>
              <a:spLocks noChangeAspect="1" noChangeArrowheads="1"/>
            </p:cNvSpPr>
            <p:nvPr/>
          </p:nvSpPr>
          <p:spPr bwMode="auto">
            <a:xfrm>
              <a:off x="4173" y="3495"/>
              <a:ext cx="3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x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1</a:t>
              </a:r>
            </a:p>
            <a:p>
              <a:pPr algn="ctr"/>
              <a:endParaRPr lang="en-US" altLang="en-US" sz="1800" baseline="-25000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 bwMode="auto">
            <a:xfrm>
              <a:off x="2827" y="2057"/>
              <a:ext cx="1235" cy="982"/>
              <a:chOff x="3456" y="1698"/>
              <a:chExt cx="1026" cy="816"/>
            </a:xfrm>
          </p:grpSpPr>
          <p:sp>
            <p:nvSpPr>
              <p:cNvPr id="52" name="Arc 8"/>
              <p:cNvSpPr>
                <a:spLocks noChangeAspect="1"/>
              </p:cNvSpPr>
              <p:nvPr/>
            </p:nvSpPr>
            <p:spPr bwMode="auto">
              <a:xfrm rot="10631044">
                <a:off x="3456" y="1698"/>
                <a:ext cx="1026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3456" y="17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3486" y="185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3516" y="193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3552" y="199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3606" y="20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3648" y="21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3688" y="216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3740" y="220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3788" y="2246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3836" y="228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4100" y="239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4036" y="237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3964" y="234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3896" y="231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4288" y="242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4220" y="24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4168" y="241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4360" y="243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Oval 27"/>
            <p:cNvSpPr>
              <a:spLocks noChangeAspect="1" noChangeArrowheads="1"/>
            </p:cNvSpPr>
            <p:nvPr/>
          </p:nvSpPr>
          <p:spPr bwMode="auto">
            <a:xfrm>
              <a:off x="3203" y="2762"/>
              <a:ext cx="42" cy="4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28"/>
            <p:cNvSpPr>
              <a:spLocks noChangeAspect="1" noChangeArrowheads="1"/>
            </p:cNvSpPr>
            <p:nvPr/>
          </p:nvSpPr>
          <p:spPr bwMode="auto">
            <a:xfrm>
              <a:off x="3068" y="2738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29"/>
            <p:cNvSpPr>
              <a:spLocks noChangeAspect="1" noChangeArrowheads="1"/>
            </p:cNvSpPr>
            <p:nvPr/>
          </p:nvSpPr>
          <p:spPr bwMode="auto">
            <a:xfrm>
              <a:off x="3183" y="2854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3217" y="2829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31"/>
            <p:cNvSpPr>
              <a:spLocks noChangeAspect="1" noChangeArrowheads="1"/>
            </p:cNvSpPr>
            <p:nvPr/>
          </p:nvSpPr>
          <p:spPr bwMode="auto">
            <a:xfrm>
              <a:off x="3289" y="2752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32"/>
            <p:cNvSpPr>
              <a:spLocks noChangeAspect="1" noChangeArrowheads="1"/>
            </p:cNvSpPr>
            <p:nvPr/>
          </p:nvSpPr>
          <p:spPr bwMode="auto">
            <a:xfrm>
              <a:off x="3256" y="2854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33"/>
            <p:cNvSpPr>
              <a:spLocks noChangeAspect="1" noChangeArrowheads="1"/>
            </p:cNvSpPr>
            <p:nvPr/>
          </p:nvSpPr>
          <p:spPr bwMode="auto">
            <a:xfrm>
              <a:off x="3198" y="2704"/>
              <a:ext cx="14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34"/>
            <p:cNvSpPr>
              <a:spLocks noChangeAspect="1" noChangeArrowheads="1"/>
            </p:cNvSpPr>
            <p:nvPr/>
          </p:nvSpPr>
          <p:spPr bwMode="auto">
            <a:xfrm>
              <a:off x="3183" y="2772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35"/>
            <p:cNvSpPr>
              <a:spLocks noChangeAspect="1" noChangeArrowheads="1"/>
            </p:cNvSpPr>
            <p:nvPr/>
          </p:nvSpPr>
          <p:spPr bwMode="auto">
            <a:xfrm>
              <a:off x="3313" y="2849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36"/>
            <p:cNvSpPr>
              <a:spLocks noChangeAspect="1" noChangeArrowheads="1"/>
            </p:cNvSpPr>
            <p:nvPr/>
          </p:nvSpPr>
          <p:spPr bwMode="auto">
            <a:xfrm>
              <a:off x="3217" y="2911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37"/>
            <p:cNvSpPr>
              <a:spLocks noChangeAspect="1" noChangeArrowheads="1"/>
            </p:cNvSpPr>
            <p:nvPr/>
          </p:nvSpPr>
          <p:spPr bwMode="auto">
            <a:xfrm>
              <a:off x="3140" y="2815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38"/>
            <p:cNvSpPr>
              <a:spLocks noChangeAspect="1" noChangeArrowheads="1"/>
            </p:cNvSpPr>
            <p:nvPr/>
          </p:nvSpPr>
          <p:spPr bwMode="auto">
            <a:xfrm>
              <a:off x="3251" y="2699"/>
              <a:ext cx="14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39"/>
            <p:cNvSpPr>
              <a:spLocks noChangeAspect="1" noChangeArrowheads="1"/>
            </p:cNvSpPr>
            <p:nvPr/>
          </p:nvSpPr>
          <p:spPr bwMode="auto">
            <a:xfrm>
              <a:off x="3361" y="2743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40"/>
            <p:cNvSpPr>
              <a:spLocks noChangeAspect="1" noChangeArrowheads="1"/>
            </p:cNvSpPr>
            <p:nvPr/>
          </p:nvSpPr>
          <p:spPr bwMode="auto">
            <a:xfrm>
              <a:off x="3227" y="2724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41"/>
            <p:cNvSpPr>
              <a:spLocks noChangeAspect="1" noChangeArrowheads="1"/>
            </p:cNvSpPr>
            <p:nvPr/>
          </p:nvSpPr>
          <p:spPr bwMode="auto">
            <a:xfrm>
              <a:off x="3265" y="2887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42"/>
            <p:cNvSpPr>
              <a:spLocks noChangeAspect="1" noChangeArrowheads="1"/>
            </p:cNvSpPr>
            <p:nvPr/>
          </p:nvSpPr>
          <p:spPr bwMode="auto">
            <a:xfrm>
              <a:off x="3092" y="2887"/>
              <a:ext cx="14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43"/>
            <p:cNvSpPr>
              <a:spLocks noChangeAspect="1" noChangeArrowheads="1"/>
            </p:cNvSpPr>
            <p:nvPr/>
          </p:nvSpPr>
          <p:spPr bwMode="auto">
            <a:xfrm>
              <a:off x="3010" y="2974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44"/>
            <p:cNvSpPr>
              <a:spLocks noChangeAspect="1" noChangeArrowheads="1"/>
            </p:cNvSpPr>
            <p:nvPr/>
          </p:nvSpPr>
          <p:spPr bwMode="auto">
            <a:xfrm>
              <a:off x="3106" y="2815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45"/>
            <p:cNvSpPr>
              <a:spLocks noChangeAspect="1" noChangeArrowheads="1"/>
            </p:cNvSpPr>
            <p:nvPr/>
          </p:nvSpPr>
          <p:spPr bwMode="auto">
            <a:xfrm>
              <a:off x="3179" y="2810"/>
              <a:ext cx="14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46"/>
            <p:cNvSpPr>
              <a:spLocks noChangeAspect="1" noChangeArrowheads="1"/>
            </p:cNvSpPr>
            <p:nvPr/>
          </p:nvSpPr>
          <p:spPr bwMode="auto">
            <a:xfrm>
              <a:off x="3438" y="2786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47"/>
            <p:cNvSpPr>
              <a:spLocks noChangeAspect="1" noChangeArrowheads="1"/>
            </p:cNvSpPr>
            <p:nvPr/>
          </p:nvSpPr>
          <p:spPr bwMode="auto">
            <a:xfrm>
              <a:off x="3260" y="2767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48"/>
            <p:cNvSpPr>
              <a:spLocks noChangeAspect="1" noChangeArrowheads="1"/>
            </p:cNvSpPr>
            <p:nvPr/>
          </p:nvSpPr>
          <p:spPr bwMode="auto">
            <a:xfrm>
              <a:off x="3299" y="2969"/>
              <a:ext cx="14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49"/>
            <p:cNvSpPr>
              <a:spLocks noChangeAspect="1" noChangeArrowheads="1"/>
            </p:cNvSpPr>
            <p:nvPr/>
          </p:nvSpPr>
          <p:spPr bwMode="auto">
            <a:xfrm>
              <a:off x="3294" y="2671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50"/>
            <p:cNvSpPr>
              <a:spLocks noChangeAspect="1" noChangeArrowheads="1"/>
            </p:cNvSpPr>
            <p:nvPr/>
          </p:nvSpPr>
          <p:spPr bwMode="auto">
            <a:xfrm>
              <a:off x="3337" y="2810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51"/>
            <p:cNvSpPr>
              <a:spLocks noChangeAspect="1" noChangeArrowheads="1"/>
            </p:cNvSpPr>
            <p:nvPr/>
          </p:nvSpPr>
          <p:spPr bwMode="auto">
            <a:xfrm>
              <a:off x="3260" y="2825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52"/>
            <p:cNvSpPr>
              <a:spLocks noChangeAspect="1" noChangeArrowheads="1"/>
            </p:cNvSpPr>
            <p:nvPr/>
          </p:nvSpPr>
          <p:spPr bwMode="auto">
            <a:xfrm>
              <a:off x="3155" y="2777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53"/>
            <p:cNvSpPr>
              <a:spLocks noChangeAspect="1" noChangeArrowheads="1"/>
            </p:cNvSpPr>
            <p:nvPr/>
          </p:nvSpPr>
          <p:spPr bwMode="auto">
            <a:xfrm>
              <a:off x="3308" y="2902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54"/>
            <p:cNvSpPr>
              <a:spLocks noChangeAspect="1" noChangeArrowheads="1"/>
            </p:cNvSpPr>
            <p:nvPr/>
          </p:nvSpPr>
          <p:spPr bwMode="auto">
            <a:xfrm>
              <a:off x="3352" y="2685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55"/>
            <p:cNvSpPr>
              <a:spLocks noChangeAspect="1" noChangeArrowheads="1"/>
            </p:cNvSpPr>
            <p:nvPr/>
          </p:nvSpPr>
          <p:spPr bwMode="auto">
            <a:xfrm>
              <a:off x="3217" y="2969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56"/>
            <p:cNvSpPr>
              <a:spLocks noChangeAspect="1" noChangeArrowheads="1"/>
            </p:cNvSpPr>
            <p:nvPr/>
          </p:nvSpPr>
          <p:spPr bwMode="auto">
            <a:xfrm>
              <a:off x="2976" y="2632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57"/>
            <p:cNvSpPr>
              <a:spLocks noChangeAspect="1" noChangeArrowheads="1"/>
            </p:cNvSpPr>
            <p:nvPr/>
          </p:nvSpPr>
          <p:spPr bwMode="auto">
            <a:xfrm>
              <a:off x="3150" y="2748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58"/>
            <p:cNvSpPr>
              <a:spLocks noChangeAspect="1" noChangeArrowheads="1"/>
            </p:cNvSpPr>
            <p:nvPr/>
          </p:nvSpPr>
          <p:spPr bwMode="auto">
            <a:xfrm>
              <a:off x="3236" y="2805"/>
              <a:ext cx="15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Oval 59"/>
            <p:cNvSpPr>
              <a:spLocks noChangeAspect="1" noChangeArrowheads="1"/>
            </p:cNvSpPr>
            <p:nvPr/>
          </p:nvSpPr>
          <p:spPr bwMode="auto">
            <a:xfrm>
              <a:off x="3222" y="2863"/>
              <a:ext cx="14" cy="1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60"/>
            <p:cNvSpPr>
              <a:spLocks noChangeAspect="1" noChangeArrowheads="1"/>
            </p:cNvSpPr>
            <p:nvPr/>
          </p:nvSpPr>
          <p:spPr bwMode="auto">
            <a:xfrm>
              <a:off x="3251" y="2589"/>
              <a:ext cx="14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Text Box 61"/>
            <p:cNvSpPr txBox="1">
              <a:spLocks noChangeAspect="1" noChangeArrowheads="1"/>
            </p:cNvSpPr>
            <p:nvPr/>
          </p:nvSpPr>
          <p:spPr bwMode="auto">
            <a:xfrm>
              <a:off x="2922" y="1904"/>
              <a:ext cx="14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Failure 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region </a:t>
              </a:r>
              <a:endParaRPr lang="en-US" altLang="en-US" sz="18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Oval 62"/>
            <p:cNvSpPr>
              <a:spLocks noChangeAspect="1" noChangeArrowheads="1"/>
            </p:cNvSpPr>
            <p:nvPr/>
          </p:nvSpPr>
          <p:spPr bwMode="auto">
            <a:xfrm>
              <a:off x="3111" y="2743"/>
              <a:ext cx="15" cy="1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Text Box 63"/>
            <p:cNvSpPr txBox="1">
              <a:spLocks noChangeAspect="1" noChangeArrowheads="1"/>
            </p:cNvSpPr>
            <p:nvPr/>
          </p:nvSpPr>
          <p:spPr bwMode="auto">
            <a:xfrm>
              <a:off x="2611" y="2986"/>
              <a:ext cx="14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Safe 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region</a:t>
              </a:r>
              <a:endParaRPr lang="en-US" altLang="en-US" sz="18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" name="Text Box 64"/>
            <p:cNvSpPr txBox="1">
              <a:spLocks noChangeAspect="1" noChangeArrowheads="1"/>
            </p:cNvSpPr>
            <p:nvPr/>
          </p:nvSpPr>
          <p:spPr bwMode="auto">
            <a:xfrm>
              <a:off x="3419" y="2337"/>
              <a:ext cx="14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Boundary</a:t>
              </a:r>
              <a:endParaRPr lang="en-US" altLang="en-US" sz="18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>
              <a:off x="2560" y="3456"/>
              <a:ext cx="19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6"/>
            <p:cNvSpPr>
              <a:spLocks noChangeShapeType="1"/>
            </p:cNvSpPr>
            <p:nvPr/>
          </p:nvSpPr>
          <p:spPr bwMode="auto">
            <a:xfrm flipV="1">
              <a:off x="2560" y="1683"/>
              <a:ext cx="0" cy="17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67"/>
            <p:cNvSpPr>
              <a:spLocks noChangeAspect="1" noChangeArrowheads="1"/>
            </p:cNvSpPr>
            <p:nvPr/>
          </p:nvSpPr>
          <p:spPr bwMode="auto">
            <a:xfrm>
              <a:off x="2533" y="1699"/>
              <a:ext cx="3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x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2</a:t>
              </a:r>
            </a:p>
            <a:p>
              <a:pPr algn="ctr"/>
              <a:endParaRPr lang="en-US" altLang="en-US" sz="1800" baseline="-250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H="1">
              <a:off x="2965" y="2443"/>
              <a:ext cx="463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 flipH="1">
              <a:off x="3269" y="2770"/>
              <a:ext cx="390" cy="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70"/>
            <p:cNvSpPr txBox="1">
              <a:spLocks noChangeAspect="1" noChangeArrowheads="1"/>
            </p:cNvSpPr>
            <p:nvPr/>
          </p:nvSpPr>
          <p:spPr bwMode="auto">
            <a:xfrm>
              <a:off x="3661" y="2619"/>
              <a:ext cx="115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Deterministic optimal point</a:t>
              </a:r>
            </a:p>
          </p:txBody>
        </p: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vs. 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43037"/>
            <a:ext cx="423068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109278" y="1560352"/>
            <a:ext cx="57943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43960" y="1219040"/>
            <a:ext cx="467995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ea typeface="宋体" pitchFamily="2" charset="-122"/>
              </a:rPr>
              <a:t>Everyday fluctuations around the mean – deterioration, degradation, quality loss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57763" y="2827336"/>
            <a:ext cx="3667125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ea typeface="宋体" pitchFamily="2" charset="-122"/>
              </a:rPr>
              <a:t>Extreme events at </a:t>
            </a:r>
            <a:r>
              <a:rPr lang="en-US" altLang="en-US" dirty="0" smtClean="0">
                <a:ea typeface="宋体" pitchFamily="2" charset="-122"/>
              </a:rPr>
              <a:t>tails </a:t>
            </a:r>
            <a:r>
              <a:rPr lang="en-US" altLang="en-US" dirty="0">
                <a:ea typeface="宋体" pitchFamily="2" charset="-122"/>
              </a:rPr>
              <a:t>– failure, catastrophe </a:t>
            </a: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4383088" y="3289299"/>
            <a:ext cx="609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76724"/>
            <a:ext cx="7467600" cy="224155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>
                <a:ea typeface="宋体" pitchFamily="2" charset="-122"/>
              </a:rPr>
              <a:t>Reliability issue</a:t>
            </a:r>
          </a:p>
          <a:p>
            <a:pPr lvl="1"/>
            <a:r>
              <a:rPr lang="en-US" altLang="en-US" dirty="0" smtClean="0">
                <a:ea typeface="宋体" pitchFamily="2" charset="-122"/>
              </a:rPr>
              <a:t>Motherboard failure</a:t>
            </a:r>
          </a:p>
          <a:p>
            <a:pPr lvl="1"/>
            <a:r>
              <a:rPr lang="en-US" altLang="en-US" dirty="0" smtClean="0">
                <a:ea typeface="宋体" pitchFamily="2" charset="-122"/>
              </a:rPr>
              <a:t>Broken hard disk</a:t>
            </a:r>
          </a:p>
          <a:p>
            <a:r>
              <a:rPr lang="en-US" altLang="en-US" dirty="0" smtClean="0">
                <a:ea typeface="宋体" pitchFamily="2" charset="-122"/>
              </a:rPr>
              <a:t>Robustness issue</a:t>
            </a:r>
          </a:p>
          <a:p>
            <a:pPr lvl="1"/>
            <a:r>
              <a:rPr lang="en-US" altLang="en-US" dirty="0" smtClean="0">
                <a:ea typeface="宋体" pitchFamily="2" charset="-122"/>
              </a:rPr>
              <a:t>Overheating</a:t>
            </a:r>
          </a:p>
          <a:p>
            <a:pPr lvl="1"/>
            <a:r>
              <a:rPr lang="en-US" altLang="en-US" dirty="0" smtClean="0">
                <a:ea typeface="宋体" pitchFamily="2" charset="-122"/>
              </a:rPr>
              <a:t>Noise</a:t>
            </a:r>
          </a:p>
          <a:p>
            <a:pPr lvl="1"/>
            <a:endParaRPr lang="en-US" altLang="en-US" dirty="0" smtClean="0">
              <a:ea typeface="宋体" pitchFamily="2" charset="-122"/>
            </a:endParaRPr>
          </a:p>
        </p:txBody>
      </p:sp>
      <p:pic>
        <p:nvPicPr>
          <p:cNvPr id="9219" name="Picture 3" descr="C:\Users\dux\AppData\Local\Microsoft\Windows\Temporary Internet Files\Content.IE5\L06K3SEY\MC9004348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03" y="407063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Design for Reliability?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design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mode and effects </a:t>
            </a:r>
            <a:r>
              <a:rPr lang="en-US" dirty="0" smtClean="0"/>
              <a:t>analysis (FMEA) (IDE 20 &amp; ME 161)</a:t>
            </a:r>
          </a:p>
          <a:p>
            <a:r>
              <a:rPr lang="en-US" dirty="0" smtClean="0"/>
              <a:t>Parameter design</a:t>
            </a:r>
          </a:p>
          <a:p>
            <a:pPr lvl="1"/>
            <a:r>
              <a:rPr lang="en-US" dirty="0" smtClean="0"/>
              <a:t>Reliability-based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74"/>
          <p:cNvGrpSpPr>
            <a:grpSpLocks/>
          </p:cNvGrpSpPr>
          <p:nvPr/>
        </p:nvGrpSpPr>
        <p:grpSpPr bwMode="auto">
          <a:xfrm>
            <a:off x="807403" y="3969451"/>
            <a:ext cx="3370262" cy="2449512"/>
            <a:chOff x="2922" y="1004"/>
            <a:chExt cx="2123" cy="1543"/>
          </a:xfrm>
        </p:grpSpPr>
        <p:sp>
          <p:nvSpPr>
            <p:cNvPr id="6" name="Rectangle 219"/>
            <p:cNvSpPr>
              <a:spLocks noChangeArrowheads="1"/>
            </p:cNvSpPr>
            <p:nvPr/>
          </p:nvSpPr>
          <p:spPr bwMode="auto">
            <a:xfrm>
              <a:off x="3040" y="1004"/>
              <a:ext cx="1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2</a:t>
              </a:r>
              <a:endParaRPr lang="en-US" altLang="en-US" baseline="-25000">
                <a:latin typeface="Arial" pitchFamily="34" charset="0"/>
              </a:endParaRPr>
            </a:p>
          </p:txBody>
        </p:sp>
        <p:sp>
          <p:nvSpPr>
            <p:cNvPr id="7" name="Rectangle 220"/>
            <p:cNvSpPr>
              <a:spLocks noChangeArrowheads="1"/>
            </p:cNvSpPr>
            <p:nvPr/>
          </p:nvSpPr>
          <p:spPr bwMode="auto">
            <a:xfrm>
              <a:off x="4791" y="23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1</a:t>
              </a:r>
              <a:endParaRPr lang="en-US" altLang="en-US" baseline="-25000">
                <a:latin typeface="Arial" pitchFamily="34" charset="0"/>
              </a:endParaRPr>
            </a:p>
          </p:txBody>
        </p:sp>
        <p:grpSp>
          <p:nvGrpSpPr>
            <p:cNvPr id="8" name="Group 227"/>
            <p:cNvGrpSpPr>
              <a:grpSpLocks/>
            </p:cNvGrpSpPr>
            <p:nvPr/>
          </p:nvGrpSpPr>
          <p:grpSpPr bwMode="auto">
            <a:xfrm>
              <a:off x="3408" y="1176"/>
              <a:ext cx="1146" cy="976"/>
              <a:chOff x="3456" y="1698"/>
              <a:chExt cx="1026" cy="816"/>
            </a:xfrm>
          </p:grpSpPr>
          <p:sp>
            <p:nvSpPr>
              <p:cNvPr id="56" name="Arc 228"/>
              <p:cNvSpPr>
                <a:spLocks/>
              </p:cNvSpPr>
              <p:nvPr/>
            </p:nvSpPr>
            <p:spPr bwMode="auto">
              <a:xfrm rot="10631044">
                <a:off x="3456" y="1698"/>
                <a:ext cx="1026" cy="8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31 h 21600"/>
                  <a:gd name="T4" fmla="*/ 0 w 21600"/>
                  <a:gd name="T5" fmla="*/ 3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Line 229"/>
              <p:cNvSpPr>
                <a:spLocks noChangeShapeType="1"/>
              </p:cNvSpPr>
              <p:nvPr/>
            </p:nvSpPr>
            <p:spPr bwMode="auto">
              <a:xfrm flipH="1">
                <a:off x="3456" y="17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0"/>
              <p:cNvSpPr>
                <a:spLocks noChangeShapeType="1"/>
              </p:cNvSpPr>
              <p:nvPr/>
            </p:nvSpPr>
            <p:spPr bwMode="auto">
              <a:xfrm flipH="1">
                <a:off x="3486" y="185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31"/>
              <p:cNvSpPr>
                <a:spLocks noChangeShapeType="1"/>
              </p:cNvSpPr>
              <p:nvPr/>
            </p:nvSpPr>
            <p:spPr bwMode="auto">
              <a:xfrm flipH="1">
                <a:off x="3516" y="193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32"/>
              <p:cNvSpPr>
                <a:spLocks noChangeShapeType="1"/>
              </p:cNvSpPr>
              <p:nvPr/>
            </p:nvSpPr>
            <p:spPr bwMode="auto">
              <a:xfrm flipH="1">
                <a:off x="3552" y="199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33"/>
              <p:cNvSpPr>
                <a:spLocks noChangeShapeType="1"/>
              </p:cNvSpPr>
              <p:nvPr/>
            </p:nvSpPr>
            <p:spPr bwMode="auto">
              <a:xfrm flipH="1">
                <a:off x="3606" y="20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34"/>
              <p:cNvSpPr>
                <a:spLocks noChangeShapeType="1"/>
              </p:cNvSpPr>
              <p:nvPr/>
            </p:nvSpPr>
            <p:spPr bwMode="auto">
              <a:xfrm flipH="1">
                <a:off x="3648" y="21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35"/>
              <p:cNvSpPr>
                <a:spLocks noChangeShapeType="1"/>
              </p:cNvSpPr>
              <p:nvPr/>
            </p:nvSpPr>
            <p:spPr bwMode="auto">
              <a:xfrm flipH="1">
                <a:off x="3688" y="216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36"/>
              <p:cNvSpPr>
                <a:spLocks noChangeShapeType="1"/>
              </p:cNvSpPr>
              <p:nvPr/>
            </p:nvSpPr>
            <p:spPr bwMode="auto">
              <a:xfrm flipH="1">
                <a:off x="3740" y="220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37"/>
              <p:cNvSpPr>
                <a:spLocks noChangeShapeType="1"/>
              </p:cNvSpPr>
              <p:nvPr/>
            </p:nvSpPr>
            <p:spPr bwMode="auto">
              <a:xfrm flipH="1">
                <a:off x="3788" y="2246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38"/>
              <p:cNvSpPr>
                <a:spLocks noChangeShapeType="1"/>
              </p:cNvSpPr>
              <p:nvPr/>
            </p:nvSpPr>
            <p:spPr bwMode="auto">
              <a:xfrm flipH="1">
                <a:off x="3836" y="228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39"/>
              <p:cNvSpPr>
                <a:spLocks noChangeShapeType="1"/>
              </p:cNvSpPr>
              <p:nvPr/>
            </p:nvSpPr>
            <p:spPr bwMode="auto">
              <a:xfrm flipH="1">
                <a:off x="4100" y="239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40"/>
              <p:cNvSpPr>
                <a:spLocks noChangeShapeType="1"/>
              </p:cNvSpPr>
              <p:nvPr/>
            </p:nvSpPr>
            <p:spPr bwMode="auto">
              <a:xfrm flipH="1">
                <a:off x="4036" y="237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41"/>
              <p:cNvSpPr>
                <a:spLocks noChangeShapeType="1"/>
              </p:cNvSpPr>
              <p:nvPr/>
            </p:nvSpPr>
            <p:spPr bwMode="auto">
              <a:xfrm flipH="1">
                <a:off x="3964" y="234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42"/>
              <p:cNvSpPr>
                <a:spLocks noChangeShapeType="1"/>
              </p:cNvSpPr>
              <p:nvPr/>
            </p:nvSpPr>
            <p:spPr bwMode="auto">
              <a:xfrm flipH="1">
                <a:off x="3896" y="231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43"/>
              <p:cNvSpPr>
                <a:spLocks noChangeShapeType="1"/>
              </p:cNvSpPr>
              <p:nvPr/>
            </p:nvSpPr>
            <p:spPr bwMode="auto">
              <a:xfrm flipH="1">
                <a:off x="4288" y="242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44"/>
              <p:cNvSpPr>
                <a:spLocks noChangeShapeType="1"/>
              </p:cNvSpPr>
              <p:nvPr/>
            </p:nvSpPr>
            <p:spPr bwMode="auto">
              <a:xfrm flipH="1">
                <a:off x="4220" y="24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45"/>
              <p:cNvSpPr>
                <a:spLocks noChangeShapeType="1"/>
              </p:cNvSpPr>
              <p:nvPr/>
            </p:nvSpPr>
            <p:spPr bwMode="auto">
              <a:xfrm flipH="1">
                <a:off x="4168" y="241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46"/>
              <p:cNvSpPr>
                <a:spLocks noChangeShapeType="1"/>
              </p:cNvSpPr>
              <p:nvPr/>
            </p:nvSpPr>
            <p:spPr bwMode="auto">
              <a:xfrm flipH="1">
                <a:off x="4360" y="243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278"/>
            <p:cNvSpPr txBox="1">
              <a:spLocks noChangeArrowheads="1"/>
            </p:cNvSpPr>
            <p:nvPr/>
          </p:nvSpPr>
          <p:spPr bwMode="auto">
            <a:xfrm>
              <a:off x="3869" y="1293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Failure Region</a:t>
              </a:r>
            </a:p>
          </p:txBody>
        </p:sp>
        <p:sp>
          <p:nvSpPr>
            <p:cNvPr id="10" name="Text Box 280"/>
            <p:cNvSpPr txBox="1">
              <a:spLocks noChangeArrowheads="1"/>
            </p:cNvSpPr>
            <p:nvPr/>
          </p:nvSpPr>
          <p:spPr bwMode="auto">
            <a:xfrm>
              <a:off x="2922" y="2089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Safe Region</a:t>
              </a:r>
            </a:p>
          </p:txBody>
        </p:sp>
        <p:sp>
          <p:nvSpPr>
            <p:cNvPr id="11" name="Oval 284"/>
            <p:cNvSpPr>
              <a:spLocks noChangeAspect="1" noChangeArrowheads="1"/>
            </p:cNvSpPr>
            <p:nvPr/>
          </p:nvSpPr>
          <p:spPr bwMode="auto">
            <a:xfrm>
              <a:off x="4224" y="2040"/>
              <a:ext cx="12" cy="1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" name="Group 309"/>
            <p:cNvGrpSpPr>
              <a:grpSpLocks/>
            </p:cNvGrpSpPr>
            <p:nvPr/>
          </p:nvGrpSpPr>
          <p:grpSpPr bwMode="auto">
            <a:xfrm>
              <a:off x="3452" y="1621"/>
              <a:ext cx="446" cy="354"/>
              <a:chOff x="3592" y="3005"/>
              <a:chExt cx="446" cy="354"/>
            </a:xfrm>
          </p:grpSpPr>
          <p:sp>
            <p:nvSpPr>
              <p:cNvPr id="15" name="Oval 247"/>
              <p:cNvSpPr>
                <a:spLocks noChangeAspect="1" noChangeArrowheads="1"/>
              </p:cNvSpPr>
              <p:nvPr/>
            </p:nvSpPr>
            <p:spPr bwMode="auto">
              <a:xfrm>
                <a:off x="3668" y="315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Oval 248"/>
              <p:cNvSpPr>
                <a:spLocks noChangeAspect="1" noChangeArrowheads="1"/>
              </p:cNvSpPr>
              <p:nvPr/>
            </p:nvSpPr>
            <p:spPr bwMode="auto">
              <a:xfrm>
                <a:off x="376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Oval 249"/>
              <p:cNvSpPr>
                <a:spLocks noChangeAspect="1" noChangeArrowheads="1"/>
              </p:cNvSpPr>
              <p:nvPr/>
            </p:nvSpPr>
            <p:spPr bwMode="auto">
              <a:xfrm>
                <a:off x="3792" y="32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Oval 250"/>
              <p:cNvSpPr>
                <a:spLocks noChangeAspect="1" noChangeArrowheads="1"/>
              </p:cNvSpPr>
              <p:nvPr/>
            </p:nvSpPr>
            <p:spPr bwMode="auto">
              <a:xfrm>
                <a:off x="3852" y="31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Oval 251"/>
              <p:cNvSpPr>
                <a:spLocks noChangeAspect="1" noChangeArrowheads="1"/>
              </p:cNvSpPr>
              <p:nvPr/>
            </p:nvSpPr>
            <p:spPr bwMode="auto">
              <a:xfrm>
                <a:off x="382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Oval 252"/>
              <p:cNvSpPr>
                <a:spLocks noChangeAspect="1" noChangeArrowheads="1"/>
              </p:cNvSpPr>
              <p:nvPr/>
            </p:nvSpPr>
            <p:spPr bwMode="auto">
              <a:xfrm>
                <a:off x="3776" y="31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Oval 253"/>
              <p:cNvSpPr>
                <a:spLocks noChangeAspect="1" noChangeArrowheads="1"/>
              </p:cNvSpPr>
              <p:nvPr/>
            </p:nvSpPr>
            <p:spPr bwMode="auto">
              <a:xfrm>
                <a:off x="3764" y="318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Oval 254"/>
              <p:cNvSpPr>
                <a:spLocks noChangeAspect="1" noChangeArrowheads="1"/>
              </p:cNvSpPr>
              <p:nvPr/>
            </p:nvSpPr>
            <p:spPr bwMode="auto">
              <a:xfrm>
                <a:off x="3872" y="324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Oval 255"/>
              <p:cNvSpPr>
                <a:spLocks noChangeAspect="1" noChangeArrowheads="1"/>
              </p:cNvSpPr>
              <p:nvPr/>
            </p:nvSpPr>
            <p:spPr bwMode="auto">
              <a:xfrm>
                <a:off x="3792" y="32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Oval 256"/>
              <p:cNvSpPr>
                <a:spLocks noChangeAspect="1" noChangeArrowheads="1"/>
              </p:cNvSpPr>
              <p:nvPr/>
            </p:nvSpPr>
            <p:spPr bwMode="auto">
              <a:xfrm>
                <a:off x="3728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Oval 257"/>
              <p:cNvSpPr>
                <a:spLocks noChangeAspect="1" noChangeArrowheads="1"/>
              </p:cNvSpPr>
              <p:nvPr/>
            </p:nvSpPr>
            <p:spPr bwMode="auto">
              <a:xfrm>
                <a:off x="3820" y="312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Oval 258"/>
              <p:cNvSpPr>
                <a:spLocks noChangeAspect="1" noChangeArrowheads="1"/>
              </p:cNvSpPr>
              <p:nvPr/>
            </p:nvSpPr>
            <p:spPr bwMode="auto">
              <a:xfrm>
                <a:off x="3912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Oval 259"/>
              <p:cNvSpPr>
                <a:spLocks noChangeAspect="1" noChangeArrowheads="1"/>
              </p:cNvSpPr>
              <p:nvPr/>
            </p:nvSpPr>
            <p:spPr bwMode="auto">
              <a:xfrm>
                <a:off x="3800" y="314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Oval 260"/>
              <p:cNvSpPr>
                <a:spLocks noChangeAspect="1" noChangeArrowheads="1"/>
              </p:cNvSpPr>
              <p:nvPr/>
            </p:nvSpPr>
            <p:spPr bwMode="auto">
              <a:xfrm>
                <a:off x="3832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Oval 261"/>
              <p:cNvSpPr>
                <a:spLocks noChangeAspect="1" noChangeArrowheads="1"/>
              </p:cNvSpPr>
              <p:nvPr/>
            </p:nvSpPr>
            <p:spPr bwMode="auto">
              <a:xfrm>
                <a:off x="3688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Oval 262"/>
              <p:cNvSpPr>
                <a:spLocks noChangeAspect="1" noChangeArrowheads="1"/>
              </p:cNvSpPr>
              <p:nvPr/>
            </p:nvSpPr>
            <p:spPr bwMode="auto">
              <a:xfrm>
                <a:off x="3636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Oval 263"/>
              <p:cNvSpPr>
                <a:spLocks noChangeAspect="1" noChangeArrowheads="1"/>
              </p:cNvSpPr>
              <p:nvPr/>
            </p:nvSpPr>
            <p:spPr bwMode="auto">
              <a:xfrm>
                <a:off x="3700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Oval 264"/>
              <p:cNvSpPr>
                <a:spLocks noChangeAspect="1" noChangeArrowheads="1"/>
              </p:cNvSpPr>
              <p:nvPr/>
            </p:nvSpPr>
            <p:spPr bwMode="auto">
              <a:xfrm>
                <a:off x="3976" y="319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Oval 265"/>
              <p:cNvSpPr>
                <a:spLocks noChangeAspect="1" noChangeArrowheads="1"/>
              </p:cNvSpPr>
              <p:nvPr/>
            </p:nvSpPr>
            <p:spPr bwMode="auto">
              <a:xfrm>
                <a:off x="3828" y="31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Oval 266"/>
              <p:cNvSpPr>
                <a:spLocks noChangeAspect="1" noChangeArrowheads="1"/>
              </p:cNvSpPr>
              <p:nvPr/>
            </p:nvSpPr>
            <p:spPr bwMode="auto">
              <a:xfrm>
                <a:off x="3856" y="30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Oval 267"/>
              <p:cNvSpPr>
                <a:spLocks noChangeAspect="1" noChangeArrowheads="1"/>
              </p:cNvSpPr>
              <p:nvPr/>
            </p:nvSpPr>
            <p:spPr bwMode="auto">
              <a:xfrm>
                <a:off x="3892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Oval 268"/>
              <p:cNvSpPr>
                <a:spLocks noChangeAspect="1" noChangeArrowheads="1"/>
              </p:cNvSpPr>
              <p:nvPr/>
            </p:nvSpPr>
            <p:spPr bwMode="auto">
              <a:xfrm>
                <a:off x="3828" y="32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" name="Oval 269"/>
              <p:cNvSpPr>
                <a:spLocks noChangeAspect="1" noChangeArrowheads="1"/>
              </p:cNvSpPr>
              <p:nvPr/>
            </p:nvSpPr>
            <p:spPr bwMode="auto">
              <a:xfrm>
                <a:off x="3740" y="318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Oval 270"/>
              <p:cNvSpPr>
                <a:spLocks noChangeAspect="1" noChangeArrowheads="1"/>
              </p:cNvSpPr>
              <p:nvPr/>
            </p:nvSpPr>
            <p:spPr bwMode="auto">
              <a:xfrm>
                <a:off x="3868" y="329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Oval 271"/>
              <p:cNvSpPr>
                <a:spLocks noChangeAspect="1" noChangeArrowheads="1"/>
              </p:cNvSpPr>
              <p:nvPr/>
            </p:nvSpPr>
            <p:spPr bwMode="auto">
              <a:xfrm>
                <a:off x="4020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Oval 272"/>
              <p:cNvSpPr>
                <a:spLocks noChangeAspect="1" noChangeArrowheads="1"/>
              </p:cNvSpPr>
              <p:nvPr/>
            </p:nvSpPr>
            <p:spPr bwMode="auto">
              <a:xfrm>
                <a:off x="3684" y="334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Oval 273"/>
              <p:cNvSpPr>
                <a:spLocks noChangeAspect="1" noChangeArrowheads="1"/>
              </p:cNvSpPr>
              <p:nvPr/>
            </p:nvSpPr>
            <p:spPr bwMode="auto">
              <a:xfrm>
                <a:off x="3592" y="30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Oval 274"/>
              <p:cNvSpPr>
                <a:spLocks noChangeAspect="1" noChangeArrowheads="1"/>
              </p:cNvSpPr>
              <p:nvPr/>
            </p:nvSpPr>
            <p:spPr bwMode="auto">
              <a:xfrm>
                <a:off x="3736" y="316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Oval 275"/>
              <p:cNvSpPr>
                <a:spLocks noChangeAspect="1" noChangeArrowheads="1"/>
              </p:cNvSpPr>
              <p:nvPr/>
            </p:nvSpPr>
            <p:spPr bwMode="auto">
              <a:xfrm>
                <a:off x="3876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Oval 276"/>
              <p:cNvSpPr>
                <a:spLocks noChangeAspect="1" noChangeArrowheads="1"/>
              </p:cNvSpPr>
              <p:nvPr/>
            </p:nvSpPr>
            <p:spPr bwMode="auto">
              <a:xfrm>
                <a:off x="3796" y="32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Oval 277"/>
              <p:cNvSpPr>
                <a:spLocks noChangeAspect="1" noChangeArrowheads="1"/>
              </p:cNvSpPr>
              <p:nvPr/>
            </p:nvSpPr>
            <p:spPr bwMode="auto">
              <a:xfrm>
                <a:off x="3820" y="30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Oval 279"/>
              <p:cNvSpPr>
                <a:spLocks noChangeAspect="1" noChangeArrowheads="1"/>
              </p:cNvSpPr>
              <p:nvPr/>
            </p:nvSpPr>
            <p:spPr bwMode="auto">
              <a:xfrm>
                <a:off x="3704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Oval 282"/>
              <p:cNvSpPr>
                <a:spLocks noChangeAspect="1" noChangeArrowheads="1"/>
              </p:cNvSpPr>
              <p:nvPr/>
            </p:nvSpPr>
            <p:spPr bwMode="auto">
              <a:xfrm>
                <a:off x="3924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Oval 283"/>
              <p:cNvSpPr>
                <a:spLocks noChangeAspect="1" noChangeArrowheads="1"/>
              </p:cNvSpPr>
              <p:nvPr/>
            </p:nvSpPr>
            <p:spPr bwMode="auto">
              <a:xfrm>
                <a:off x="4020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Oval 285"/>
              <p:cNvSpPr>
                <a:spLocks noChangeAspect="1" noChangeArrowheads="1"/>
              </p:cNvSpPr>
              <p:nvPr/>
            </p:nvSpPr>
            <p:spPr bwMode="auto">
              <a:xfrm>
                <a:off x="3876" y="300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Oval 286"/>
              <p:cNvSpPr>
                <a:spLocks noChangeAspect="1" noChangeArrowheads="1"/>
              </p:cNvSpPr>
              <p:nvPr/>
            </p:nvSpPr>
            <p:spPr bwMode="auto">
              <a:xfrm>
                <a:off x="4020" y="310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Oval 287"/>
              <p:cNvSpPr>
                <a:spLocks noChangeAspect="1" noChangeArrowheads="1"/>
              </p:cNvSpPr>
              <p:nvPr/>
            </p:nvSpPr>
            <p:spPr bwMode="auto">
              <a:xfrm>
                <a:off x="4020" y="319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Oval 288"/>
              <p:cNvSpPr>
                <a:spLocks noChangeAspect="1" noChangeArrowheads="1"/>
              </p:cNvSpPr>
              <p:nvPr/>
            </p:nvSpPr>
            <p:spPr bwMode="auto">
              <a:xfrm>
                <a:off x="3931" y="3074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Oval 292"/>
              <p:cNvSpPr>
                <a:spLocks noChangeAspect="1" noChangeArrowheads="1"/>
              </p:cNvSpPr>
              <p:nvPr/>
            </p:nvSpPr>
            <p:spPr bwMode="auto">
              <a:xfrm>
                <a:off x="3760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Oval 293"/>
              <p:cNvSpPr>
                <a:spLocks noChangeAspect="1" noChangeArrowheads="1"/>
              </p:cNvSpPr>
              <p:nvPr/>
            </p:nvSpPr>
            <p:spPr bwMode="auto">
              <a:xfrm>
                <a:off x="3791" y="3157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Oval 308"/>
              <p:cNvSpPr>
                <a:spLocks noChangeAspect="1" noChangeArrowheads="1"/>
              </p:cNvSpPr>
              <p:nvPr/>
            </p:nvSpPr>
            <p:spPr bwMode="auto">
              <a:xfrm>
                <a:off x="3942" y="31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" name="Line 472"/>
            <p:cNvSpPr>
              <a:spLocks noChangeShapeType="1"/>
            </p:cNvSpPr>
            <p:nvPr/>
          </p:nvSpPr>
          <p:spPr bwMode="auto">
            <a:xfrm flipV="1">
              <a:off x="3002" y="1018"/>
              <a:ext cx="0" cy="1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73"/>
            <p:cNvSpPr>
              <a:spLocks noChangeShapeType="1"/>
            </p:cNvSpPr>
            <p:nvPr/>
          </p:nvSpPr>
          <p:spPr bwMode="auto">
            <a:xfrm>
              <a:off x="3002" y="2339"/>
              <a:ext cx="19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545"/>
          <p:cNvGrpSpPr>
            <a:grpSpLocks/>
          </p:cNvGrpSpPr>
          <p:nvPr/>
        </p:nvGrpSpPr>
        <p:grpSpPr bwMode="auto">
          <a:xfrm>
            <a:off x="5109249" y="3943257"/>
            <a:ext cx="3370262" cy="2449512"/>
            <a:chOff x="3129" y="2561"/>
            <a:chExt cx="2123" cy="1543"/>
          </a:xfrm>
        </p:grpSpPr>
        <p:grpSp>
          <p:nvGrpSpPr>
            <p:cNvPr id="76" name="Group 311"/>
            <p:cNvGrpSpPr>
              <a:grpSpLocks/>
            </p:cNvGrpSpPr>
            <p:nvPr/>
          </p:nvGrpSpPr>
          <p:grpSpPr bwMode="auto">
            <a:xfrm>
              <a:off x="3473" y="3259"/>
              <a:ext cx="446" cy="354"/>
              <a:chOff x="3592" y="3005"/>
              <a:chExt cx="446" cy="354"/>
            </a:xfrm>
          </p:grpSpPr>
          <p:sp>
            <p:nvSpPr>
              <p:cNvPr id="104" name="Oval 312"/>
              <p:cNvSpPr>
                <a:spLocks noChangeAspect="1" noChangeArrowheads="1"/>
              </p:cNvSpPr>
              <p:nvPr/>
            </p:nvSpPr>
            <p:spPr bwMode="auto">
              <a:xfrm>
                <a:off x="3668" y="315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Oval 313"/>
              <p:cNvSpPr>
                <a:spLocks noChangeAspect="1" noChangeArrowheads="1"/>
              </p:cNvSpPr>
              <p:nvPr/>
            </p:nvSpPr>
            <p:spPr bwMode="auto">
              <a:xfrm>
                <a:off x="376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Oval 314"/>
              <p:cNvSpPr>
                <a:spLocks noChangeAspect="1" noChangeArrowheads="1"/>
              </p:cNvSpPr>
              <p:nvPr/>
            </p:nvSpPr>
            <p:spPr bwMode="auto">
              <a:xfrm>
                <a:off x="3792" y="32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Oval 315"/>
              <p:cNvSpPr>
                <a:spLocks noChangeAspect="1" noChangeArrowheads="1"/>
              </p:cNvSpPr>
              <p:nvPr/>
            </p:nvSpPr>
            <p:spPr bwMode="auto">
              <a:xfrm>
                <a:off x="3852" y="31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Oval 316"/>
              <p:cNvSpPr>
                <a:spLocks noChangeAspect="1" noChangeArrowheads="1"/>
              </p:cNvSpPr>
              <p:nvPr/>
            </p:nvSpPr>
            <p:spPr bwMode="auto">
              <a:xfrm>
                <a:off x="382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Oval 317"/>
              <p:cNvSpPr>
                <a:spLocks noChangeAspect="1" noChangeArrowheads="1"/>
              </p:cNvSpPr>
              <p:nvPr/>
            </p:nvSpPr>
            <p:spPr bwMode="auto">
              <a:xfrm>
                <a:off x="3776" y="31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Oval 318"/>
              <p:cNvSpPr>
                <a:spLocks noChangeAspect="1" noChangeArrowheads="1"/>
              </p:cNvSpPr>
              <p:nvPr/>
            </p:nvSpPr>
            <p:spPr bwMode="auto">
              <a:xfrm>
                <a:off x="3764" y="318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Oval 319"/>
              <p:cNvSpPr>
                <a:spLocks noChangeAspect="1" noChangeArrowheads="1"/>
              </p:cNvSpPr>
              <p:nvPr/>
            </p:nvSpPr>
            <p:spPr bwMode="auto">
              <a:xfrm>
                <a:off x="3872" y="324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Oval 320"/>
              <p:cNvSpPr>
                <a:spLocks noChangeAspect="1" noChangeArrowheads="1"/>
              </p:cNvSpPr>
              <p:nvPr/>
            </p:nvSpPr>
            <p:spPr bwMode="auto">
              <a:xfrm>
                <a:off x="3792" y="32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Oval 321"/>
              <p:cNvSpPr>
                <a:spLocks noChangeAspect="1" noChangeArrowheads="1"/>
              </p:cNvSpPr>
              <p:nvPr/>
            </p:nvSpPr>
            <p:spPr bwMode="auto">
              <a:xfrm>
                <a:off x="3728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Oval 322"/>
              <p:cNvSpPr>
                <a:spLocks noChangeAspect="1" noChangeArrowheads="1"/>
              </p:cNvSpPr>
              <p:nvPr/>
            </p:nvSpPr>
            <p:spPr bwMode="auto">
              <a:xfrm>
                <a:off x="3820" y="312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Oval 323"/>
              <p:cNvSpPr>
                <a:spLocks noChangeAspect="1" noChangeArrowheads="1"/>
              </p:cNvSpPr>
              <p:nvPr/>
            </p:nvSpPr>
            <p:spPr bwMode="auto">
              <a:xfrm>
                <a:off x="3912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Oval 324"/>
              <p:cNvSpPr>
                <a:spLocks noChangeAspect="1" noChangeArrowheads="1"/>
              </p:cNvSpPr>
              <p:nvPr/>
            </p:nvSpPr>
            <p:spPr bwMode="auto">
              <a:xfrm>
                <a:off x="3800" y="314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Oval 325"/>
              <p:cNvSpPr>
                <a:spLocks noChangeAspect="1" noChangeArrowheads="1"/>
              </p:cNvSpPr>
              <p:nvPr/>
            </p:nvSpPr>
            <p:spPr bwMode="auto">
              <a:xfrm>
                <a:off x="3832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Oval 326"/>
              <p:cNvSpPr>
                <a:spLocks noChangeAspect="1" noChangeArrowheads="1"/>
              </p:cNvSpPr>
              <p:nvPr/>
            </p:nvSpPr>
            <p:spPr bwMode="auto">
              <a:xfrm>
                <a:off x="3688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Oval 327"/>
              <p:cNvSpPr>
                <a:spLocks noChangeAspect="1" noChangeArrowheads="1"/>
              </p:cNvSpPr>
              <p:nvPr/>
            </p:nvSpPr>
            <p:spPr bwMode="auto">
              <a:xfrm>
                <a:off x="3636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Oval 328"/>
              <p:cNvSpPr>
                <a:spLocks noChangeAspect="1" noChangeArrowheads="1"/>
              </p:cNvSpPr>
              <p:nvPr/>
            </p:nvSpPr>
            <p:spPr bwMode="auto">
              <a:xfrm>
                <a:off x="3700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Oval 329"/>
              <p:cNvSpPr>
                <a:spLocks noChangeAspect="1" noChangeArrowheads="1"/>
              </p:cNvSpPr>
              <p:nvPr/>
            </p:nvSpPr>
            <p:spPr bwMode="auto">
              <a:xfrm>
                <a:off x="3976" y="319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Oval 330"/>
              <p:cNvSpPr>
                <a:spLocks noChangeAspect="1" noChangeArrowheads="1"/>
              </p:cNvSpPr>
              <p:nvPr/>
            </p:nvSpPr>
            <p:spPr bwMode="auto">
              <a:xfrm>
                <a:off x="3828" y="31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Oval 331"/>
              <p:cNvSpPr>
                <a:spLocks noChangeAspect="1" noChangeArrowheads="1"/>
              </p:cNvSpPr>
              <p:nvPr/>
            </p:nvSpPr>
            <p:spPr bwMode="auto">
              <a:xfrm>
                <a:off x="3856" y="30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Oval 332"/>
              <p:cNvSpPr>
                <a:spLocks noChangeAspect="1" noChangeArrowheads="1"/>
              </p:cNvSpPr>
              <p:nvPr/>
            </p:nvSpPr>
            <p:spPr bwMode="auto">
              <a:xfrm>
                <a:off x="3892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Oval 333"/>
              <p:cNvSpPr>
                <a:spLocks noChangeAspect="1" noChangeArrowheads="1"/>
              </p:cNvSpPr>
              <p:nvPr/>
            </p:nvSpPr>
            <p:spPr bwMode="auto">
              <a:xfrm>
                <a:off x="3828" y="32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Oval 334"/>
              <p:cNvSpPr>
                <a:spLocks noChangeAspect="1" noChangeArrowheads="1"/>
              </p:cNvSpPr>
              <p:nvPr/>
            </p:nvSpPr>
            <p:spPr bwMode="auto">
              <a:xfrm>
                <a:off x="3740" y="318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Oval 335"/>
              <p:cNvSpPr>
                <a:spLocks noChangeAspect="1" noChangeArrowheads="1"/>
              </p:cNvSpPr>
              <p:nvPr/>
            </p:nvSpPr>
            <p:spPr bwMode="auto">
              <a:xfrm>
                <a:off x="3868" y="329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Oval 336"/>
              <p:cNvSpPr>
                <a:spLocks noChangeAspect="1" noChangeArrowheads="1"/>
              </p:cNvSpPr>
              <p:nvPr/>
            </p:nvSpPr>
            <p:spPr bwMode="auto">
              <a:xfrm>
                <a:off x="4020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Oval 337"/>
              <p:cNvSpPr>
                <a:spLocks noChangeAspect="1" noChangeArrowheads="1"/>
              </p:cNvSpPr>
              <p:nvPr/>
            </p:nvSpPr>
            <p:spPr bwMode="auto">
              <a:xfrm>
                <a:off x="3684" y="334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Oval 338"/>
              <p:cNvSpPr>
                <a:spLocks noChangeAspect="1" noChangeArrowheads="1"/>
              </p:cNvSpPr>
              <p:nvPr/>
            </p:nvSpPr>
            <p:spPr bwMode="auto">
              <a:xfrm>
                <a:off x="3592" y="30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" name="Oval 339"/>
              <p:cNvSpPr>
                <a:spLocks noChangeAspect="1" noChangeArrowheads="1"/>
              </p:cNvSpPr>
              <p:nvPr/>
            </p:nvSpPr>
            <p:spPr bwMode="auto">
              <a:xfrm>
                <a:off x="3736" y="316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" name="Oval 340"/>
              <p:cNvSpPr>
                <a:spLocks noChangeAspect="1" noChangeArrowheads="1"/>
              </p:cNvSpPr>
              <p:nvPr/>
            </p:nvSpPr>
            <p:spPr bwMode="auto">
              <a:xfrm>
                <a:off x="3876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" name="Oval 341"/>
              <p:cNvSpPr>
                <a:spLocks noChangeAspect="1" noChangeArrowheads="1"/>
              </p:cNvSpPr>
              <p:nvPr/>
            </p:nvSpPr>
            <p:spPr bwMode="auto">
              <a:xfrm>
                <a:off x="3796" y="32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Oval 342"/>
              <p:cNvSpPr>
                <a:spLocks noChangeAspect="1" noChangeArrowheads="1"/>
              </p:cNvSpPr>
              <p:nvPr/>
            </p:nvSpPr>
            <p:spPr bwMode="auto">
              <a:xfrm>
                <a:off x="3820" y="30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Oval 343"/>
              <p:cNvSpPr>
                <a:spLocks noChangeAspect="1" noChangeArrowheads="1"/>
              </p:cNvSpPr>
              <p:nvPr/>
            </p:nvSpPr>
            <p:spPr bwMode="auto">
              <a:xfrm>
                <a:off x="3704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6" name="Oval 344"/>
              <p:cNvSpPr>
                <a:spLocks noChangeAspect="1" noChangeArrowheads="1"/>
              </p:cNvSpPr>
              <p:nvPr/>
            </p:nvSpPr>
            <p:spPr bwMode="auto">
              <a:xfrm>
                <a:off x="3924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Oval 345"/>
              <p:cNvSpPr>
                <a:spLocks noChangeAspect="1" noChangeArrowheads="1"/>
              </p:cNvSpPr>
              <p:nvPr/>
            </p:nvSpPr>
            <p:spPr bwMode="auto">
              <a:xfrm>
                <a:off x="4020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Oval 346"/>
              <p:cNvSpPr>
                <a:spLocks noChangeAspect="1" noChangeArrowheads="1"/>
              </p:cNvSpPr>
              <p:nvPr/>
            </p:nvSpPr>
            <p:spPr bwMode="auto">
              <a:xfrm>
                <a:off x="3876" y="300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Oval 347"/>
              <p:cNvSpPr>
                <a:spLocks noChangeAspect="1" noChangeArrowheads="1"/>
              </p:cNvSpPr>
              <p:nvPr/>
            </p:nvSpPr>
            <p:spPr bwMode="auto">
              <a:xfrm>
                <a:off x="4020" y="310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Oval 348"/>
              <p:cNvSpPr>
                <a:spLocks noChangeAspect="1" noChangeArrowheads="1"/>
              </p:cNvSpPr>
              <p:nvPr/>
            </p:nvSpPr>
            <p:spPr bwMode="auto">
              <a:xfrm>
                <a:off x="4020" y="319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Oval 349"/>
              <p:cNvSpPr>
                <a:spLocks noChangeAspect="1" noChangeArrowheads="1"/>
              </p:cNvSpPr>
              <p:nvPr/>
            </p:nvSpPr>
            <p:spPr bwMode="auto">
              <a:xfrm>
                <a:off x="3931" y="3074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Oval 350"/>
              <p:cNvSpPr>
                <a:spLocks noChangeAspect="1" noChangeArrowheads="1"/>
              </p:cNvSpPr>
              <p:nvPr/>
            </p:nvSpPr>
            <p:spPr bwMode="auto">
              <a:xfrm>
                <a:off x="3760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Oval 351"/>
              <p:cNvSpPr>
                <a:spLocks noChangeAspect="1" noChangeArrowheads="1"/>
              </p:cNvSpPr>
              <p:nvPr/>
            </p:nvSpPr>
            <p:spPr bwMode="auto">
              <a:xfrm>
                <a:off x="3791" y="3157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Oval 352"/>
              <p:cNvSpPr>
                <a:spLocks noChangeAspect="1" noChangeArrowheads="1"/>
              </p:cNvSpPr>
              <p:nvPr/>
            </p:nvSpPr>
            <p:spPr bwMode="auto">
              <a:xfrm>
                <a:off x="3942" y="31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7" name="Rectangle 476"/>
            <p:cNvSpPr>
              <a:spLocks noChangeArrowheads="1"/>
            </p:cNvSpPr>
            <p:nvPr/>
          </p:nvSpPr>
          <p:spPr bwMode="auto">
            <a:xfrm>
              <a:off x="3247" y="2561"/>
              <a:ext cx="1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2</a:t>
              </a:r>
              <a:endParaRPr lang="en-US" altLang="en-US" baseline="-25000">
                <a:latin typeface="Arial" pitchFamily="34" charset="0"/>
              </a:endParaRPr>
            </a:p>
          </p:txBody>
        </p:sp>
        <p:sp>
          <p:nvSpPr>
            <p:cNvPr id="78" name="Rectangle 477"/>
            <p:cNvSpPr>
              <a:spLocks noChangeArrowheads="1"/>
            </p:cNvSpPr>
            <p:nvPr/>
          </p:nvSpPr>
          <p:spPr bwMode="auto">
            <a:xfrm>
              <a:off x="4998" y="393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1</a:t>
              </a:r>
              <a:endParaRPr lang="en-US" altLang="en-US" baseline="-25000">
                <a:latin typeface="Arial" pitchFamily="34" charset="0"/>
              </a:endParaRPr>
            </a:p>
          </p:txBody>
        </p:sp>
        <p:grpSp>
          <p:nvGrpSpPr>
            <p:cNvPr id="79" name="Group 478"/>
            <p:cNvGrpSpPr>
              <a:grpSpLocks/>
            </p:cNvGrpSpPr>
            <p:nvPr/>
          </p:nvGrpSpPr>
          <p:grpSpPr bwMode="auto">
            <a:xfrm>
              <a:off x="3615" y="2733"/>
              <a:ext cx="1146" cy="976"/>
              <a:chOff x="3456" y="1698"/>
              <a:chExt cx="1026" cy="816"/>
            </a:xfrm>
          </p:grpSpPr>
          <p:sp>
            <p:nvSpPr>
              <p:cNvPr id="85" name="Arc 479"/>
              <p:cNvSpPr>
                <a:spLocks/>
              </p:cNvSpPr>
              <p:nvPr/>
            </p:nvSpPr>
            <p:spPr bwMode="auto">
              <a:xfrm rot="10631044">
                <a:off x="3456" y="1698"/>
                <a:ext cx="1026" cy="8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31 h 21600"/>
                  <a:gd name="T4" fmla="*/ 0 w 21600"/>
                  <a:gd name="T5" fmla="*/ 3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Line 480"/>
              <p:cNvSpPr>
                <a:spLocks noChangeShapeType="1"/>
              </p:cNvSpPr>
              <p:nvPr/>
            </p:nvSpPr>
            <p:spPr bwMode="auto">
              <a:xfrm flipH="1">
                <a:off x="3456" y="17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481"/>
              <p:cNvSpPr>
                <a:spLocks noChangeShapeType="1"/>
              </p:cNvSpPr>
              <p:nvPr/>
            </p:nvSpPr>
            <p:spPr bwMode="auto">
              <a:xfrm flipH="1">
                <a:off x="3486" y="185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482"/>
              <p:cNvSpPr>
                <a:spLocks noChangeShapeType="1"/>
              </p:cNvSpPr>
              <p:nvPr/>
            </p:nvSpPr>
            <p:spPr bwMode="auto">
              <a:xfrm flipH="1">
                <a:off x="3516" y="193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483"/>
              <p:cNvSpPr>
                <a:spLocks noChangeShapeType="1"/>
              </p:cNvSpPr>
              <p:nvPr/>
            </p:nvSpPr>
            <p:spPr bwMode="auto">
              <a:xfrm flipH="1">
                <a:off x="3552" y="199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484"/>
              <p:cNvSpPr>
                <a:spLocks noChangeShapeType="1"/>
              </p:cNvSpPr>
              <p:nvPr/>
            </p:nvSpPr>
            <p:spPr bwMode="auto">
              <a:xfrm flipH="1">
                <a:off x="3606" y="20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85"/>
              <p:cNvSpPr>
                <a:spLocks noChangeShapeType="1"/>
              </p:cNvSpPr>
              <p:nvPr/>
            </p:nvSpPr>
            <p:spPr bwMode="auto">
              <a:xfrm flipH="1">
                <a:off x="3648" y="21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86"/>
              <p:cNvSpPr>
                <a:spLocks noChangeShapeType="1"/>
              </p:cNvSpPr>
              <p:nvPr/>
            </p:nvSpPr>
            <p:spPr bwMode="auto">
              <a:xfrm flipH="1">
                <a:off x="3688" y="216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487"/>
              <p:cNvSpPr>
                <a:spLocks noChangeShapeType="1"/>
              </p:cNvSpPr>
              <p:nvPr/>
            </p:nvSpPr>
            <p:spPr bwMode="auto">
              <a:xfrm flipH="1">
                <a:off x="3740" y="220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488"/>
              <p:cNvSpPr>
                <a:spLocks noChangeShapeType="1"/>
              </p:cNvSpPr>
              <p:nvPr/>
            </p:nvSpPr>
            <p:spPr bwMode="auto">
              <a:xfrm flipH="1">
                <a:off x="3788" y="2246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489"/>
              <p:cNvSpPr>
                <a:spLocks noChangeShapeType="1"/>
              </p:cNvSpPr>
              <p:nvPr/>
            </p:nvSpPr>
            <p:spPr bwMode="auto">
              <a:xfrm flipH="1">
                <a:off x="3836" y="228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490"/>
              <p:cNvSpPr>
                <a:spLocks noChangeShapeType="1"/>
              </p:cNvSpPr>
              <p:nvPr/>
            </p:nvSpPr>
            <p:spPr bwMode="auto">
              <a:xfrm flipH="1">
                <a:off x="4100" y="239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491"/>
              <p:cNvSpPr>
                <a:spLocks noChangeShapeType="1"/>
              </p:cNvSpPr>
              <p:nvPr/>
            </p:nvSpPr>
            <p:spPr bwMode="auto">
              <a:xfrm flipH="1">
                <a:off x="4036" y="237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492"/>
              <p:cNvSpPr>
                <a:spLocks noChangeShapeType="1"/>
              </p:cNvSpPr>
              <p:nvPr/>
            </p:nvSpPr>
            <p:spPr bwMode="auto">
              <a:xfrm flipH="1">
                <a:off x="3964" y="234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493"/>
              <p:cNvSpPr>
                <a:spLocks noChangeShapeType="1"/>
              </p:cNvSpPr>
              <p:nvPr/>
            </p:nvSpPr>
            <p:spPr bwMode="auto">
              <a:xfrm flipH="1">
                <a:off x="3896" y="231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494"/>
              <p:cNvSpPr>
                <a:spLocks noChangeShapeType="1"/>
              </p:cNvSpPr>
              <p:nvPr/>
            </p:nvSpPr>
            <p:spPr bwMode="auto">
              <a:xfrm flipH="1">
                <a:off x="4288" y="242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495"/>
              <p:cNvSpPr>
                <a:spLocks noChangeShapeType="1"/>
              </p:cNvSpPr>
              <p:nvPr/>
            </p:nvSpPr>
            <p:spPr bwMode="auto">
              <a:xfrm flipH="1">
                <a:off x="4220" y="24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496"/>
              <p:cNvSpPr>
                <a:spLocks noChangeShapeType="1"/>
              </p:cNvSpPr>
              <p:nvPr/>
            </p:nvSpPr>
            <p:spPr bwMode="auto">
              <a:xfrm flipH="1">
                <a:off x="4168" y="241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497"/>
              <p:cNvSpPr>
                <a:spLocks noChangeShapeType="1"/>
              </p:cNvSpPr>
              <p:nvPr/>
            </p:nvSpPr>
            <p:spPr bwMode="auto">
              <a:xfrm flipH="1">
                <a:off x="4360" y="243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Text Box 498"/>
            <p:cNvSpPr txBox="1">
              <a:spLocks noChangeArrowheads="1"/>
            </p:cNvSpPr>
            <p:nvPr/>
          </p:nvSpPr>
          <p:spPr bwMode="auto">
            <a:xfrm>
              <a:off x="4076" y="2850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Failure Region</a:t>
              </a:r>
            </a:p>
          </p:txBody>
        </p:sp>
        <p:sp>
          <p:nvSpPr>
            <p:cNvPr id="81" name="Text Box 499"/>
            <p:cNvSpPr txBox="1">
              <a:spLocks noChangeArrowheads="1"/>
            </p:cNvSpPr>
            <p:nvPr/>
          </p:nvSpPr>
          <p:spPr bwMode="auto">
            <a:xfrm>
              <a:off x="3129" y="3646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Safe Region</a:t>
              </a:r>
            </a:p>
          </p:txBody>
        </p:sp>
        <p:sp>
          <p:nvSpPr>
            <p:cNvPr id="82" name="Oval 500"/>
            <p:cNvSpPr>
              <a:spLocks noChangeAspect="1" noChangeArrowheads="1"/>
            </p:cNvSpPr>
            <p:nvPr/>
          </p:nvSpPr>
          <p:spPr bwMode="auto">
            <a:xfrm>
              <a:off x="4431" y="3597"/>
              <a:ext cx="12" cy="1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543"/>
            <p:cNvSpPr>
              <a:spLocks noChangeShapeType="1"/>
            </p:cNvSpPr>
            <p:nvPr/>
          </p:nvSpPr>
          <p:spPr bwMode="auto">
            <a:xfrm flipV="1">
              <a:off x="3209" y="2575"/>
              <a:ext cx="0" cy="1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4"/>
            <p:cNvSpPr>
              <a:spLocks noChangeShapeType="1"/>
            </p:cNvSpPr>
            <p:nvPr/>
          </p:nvSpPr>
          <p:spPr bwMode="auto">
            <a:xfrm>
              <a:off x="3209" y="3896"/>
              <a:ext cx="19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" name="Right Arrow 144"/>
          <p:cNvSpPr/>
          <p:nvPr/>
        </p:nvSpPr>
        <p:spPr>
          <a:xfrm>
            <a:off x="4177665" y="5106894"/>
            <a:ext cx="661035" cy="263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err="1"/>
              <a:t>iSIGHT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MSC – Robust Design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Robust Design for Whirlpool Products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hlinkClick r:id="rId2"/>
              </a:rPr>
              <a:t>http://www.mscsoftware.com/success/details.cfm?Q=285&amp;sid=282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Ansys</a:t>
            </a:r>
            <a:r>
              <a:rPr lang="en-US" dirty="0"/>
              <a:t> – Monte Carlo Simulation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ADAMS – Design </a:t>
            </a:r>
            <a:r>
              <a:rPr lang="en-US"/>
              <a:t>of </a:t>
            </a:r>
            <a:r>
              <a:rPr lang="en-US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ea typeface="宋体" pitchFamily="2" charset="-122"/>
              </a:rPr>
              <a:t>Robust design -&gt; insensitivity to uncertainties</a:t>
            </a:r>
          </a:p>
          <a:p>
            <a:pPr lvl="1"/>
            <a:r>
              <a:rPr lang="en-US" altLang="en-US" dirty="0" smtClean="0">
                <a:ea typeface="宋体" pitchFamily="2" charset="-122"/>
              </a:rPr>
              <a:t>Insensitive to material variations-&gt; use of low grade materials and components -&gt; low material cost</a:t>
            </a:r>
          </a:p>
          <a:p>
            <a:pPr lvl="1"/>
            <a:r>
              <a:rPr lang="en-US" altLang="en-US" dirty="0">
                <a:ea typeface="宋体" pitchFamily="2" charset="-122"/>
              </a:rPr>
              <a:t>Insensitive </a:t>
            </a:r>
            <a:r>
              <a:rPr lang="en-US" altLang="en-US" dirty="0" smtClean="0">
                <a:ea typeface="宋体" pitchFamily="2" charset="-122"/>
              </a:rPr>
              <a:t>to manufacturing variations -&gt; no tightened tolerances -&gt; low </a:t>
            </a:r>
            <a:r>
              <a:rPr lang="en-US" altLang="en-US" dirty="0">
                <a:ea typeface="宋体" pitchFamily="2" charset="-122"/>
              </a:rPr>
              <a:t>manufacturing </a:t>
            </a:r>
            <a:r>
              <a:rPr lang="en-US" altLang="en-US" dirty="0" smtClean="0">
                <a:ea typeface="宋体" pitchFamily="2" charset="-122"/>
              </a:rPr>
              <a:t>and labor cost</a:t>
            </a:r>
          </a:p>
          <a:p>
            <a:pPr lvl="1"/>
            <a:r>
              <a:rPr lang="en-US" altLang="en-US" dirty="0" smtClean="0">
                <a:ea typeface="宋体" pitchFamily="2" charset="-122"/>
              </a:rPr>
              <a:t>Insensitive to variations in operation environment -&gt; low operation cost</a:t>
            </a:r>
          </a:p>
          <a:p>
            <a:r>
              <a:rPr lang="en-US" altLang="en-US" dirty="0">
                <a:ea typeface="宋体" pitchFamily="2" charset="-122"/>
              </a:rPr>
              <a:t>Robust design </a:t>
            </a:r>
            <a:r>
              <a:rPr lang="en-US" altLang="en-US" dirty="0" smtClean="0">
                <a:ea typeface="宋体" pitchFamily="2" charset="-122"/>
              </a:rPr>
              <a:t>-&gt; increased performance, quality, and reliability at reduced cost</a:t>
            </a:r>
          </a:p>
          <a:p>
            <a:r>
              <a:rPr lang="en-US" altLang="en-US" dirty="0" smtClean="0">
                <a:ea typeface="宋体" pitchFamily="2" charset="-122"/>
              </a:rPr>
              <a:t>Robustness and reliability can </a:t>
            </a:r>
            <a:r>
              <a:rPr lang="en-US" altLang="en-US" dirty="0">
                <a:ea typeface="宋体" pitchFamily="2" charset="-122"/>
              </a:rPr>
              <a:t>be built into products during </a:t>
            </a:r>
            <a:r>
              <a:rPr lang="en-US" altLang="en-US" dirty="0" smtClean="0">
                <a:ea typeface="宋体" pitchFamily="2" charset="-122"/>
              </a:rPr>
              <a:t>early </a:t>
            </a:r>
            <a:r>
              <a:rPr lang="en-US" altLang="en-US" dirty="0">
                <a:ea typeface="宋体" pitchFamily="2" charset="-122"/>
              </a:rPr>
              <a:t>stages of design.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61308"/>
            <a:ext cx="8229600" cy="1143000"/>
          </a:xfrm>
        </p:spPr>
        <p:txBody>
          <a:bodyPr/>
          <a:lstStyle/>
          <a:p>
            <a:r>
              <a:rPr lang="en-US" dirty="0" smtClean="0"/>
              <a:t>Robust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89" y="1242753"/>
            <a:ext cx="8229600" cy="4525963"/>
          </a:xfrm>
        </p:spPr>
        <p:txBody>
          <a:bodyPr/>
          <a:lstStyle/>
          <a:p>
            <a:r>
              <a:rPr lang="en-US" dirty="0" smtClean="0"/>
              <a:t>If a </a:t>
            </a:r>
            <a:r>
              <a:rPr lang="en-US" dirty="0"/>
              <a:t>design </a:t>
            </a:r>
            <a:r>
              <a:rPr lang="en-US" dirty="0" smtClean="0"/>
              <a:t>can work properly </a:t>
            </a:r>
            <a:r>
              <a:rPr lang="en-US" dirty="0"/>
              <a:t>even when subjected to </a:t>
            </a:r>
            <a:r>
              <a:rPr lang="en-US" dirty="0" smtClean="0"/>
              <a:t>variation, it is robust.</a:t>
            </a:r>
          </a:p>
          <a:p>
            <a:r>
              <a:rPr lang="en-US" dirty="0" smtClean="0"/>
              <a:t>Variation (uncertainty) may be introduced by</a:t>
            </a:r>
          </a:p>
          <a:p>
            <a:pPr lvl="1"/>
            <a:r>
              <a:rPr lang="en-US" dirty="0"/>
              <a:t>manufacturing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parts </a:t>
            </a:r>
            <a:r>
              <a:rPr lang="en-US" dirty="0"/>
              <a:t>from outside suppliers</a:t>
            </a:r>
          </a:p>
          <a:p>
            <a:pPr lvl="1"/>
            <a:r>
              <a:rPr lang="en-US" dirty="0" smtClean="0"/>
              <a:t>end user</a:t>
            </a:r>
          </a:p>
          <a:p>
            <a:pPr lvl="1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611" y="4407352"/>
            <a:ext cx="5033356" cy="22514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宋体" pitchFamily="2" charset="-122"/>
              </a:rPr>
              <a:t>Visit </a:t>
            </a:r>
            <a:r>
              <a:rPr lang="en-US" altLang="en-US" dirty="0">
                <a:ea typeface="宋体" pitchFamily="2" charset="-122"/>
              </a:rPr>
              <a:t>the website of Engineering Uncertainty Repository at </a:t>
            </a:r>
            <a:r>
              <a:rPr lang="en-US" altLang="en-US" dirty="0">
                <a:ea typeface="宋体" pitchFamily="2" charset="-122"/>
                <a:hlinkClick r:id="rId2"/>
              </a:rPr>
              <a:t>http://www.mst.edu/~dux/repository</a:t>
            </a:r>
            <a:r>
              <a:rPr lang="en-US" altLang="en-US" dirty="0">
                <a:ea typeface="宋体" pitchFamily="2" charset="-122"/>
              </a:rPr>
              <a:t>.</a:t>
            </a:r>
          </a:p>
          <a:p>
            <a:r>
              <a:rPr lang="en-US" dirty="0">
                <a:ea typeface="宋体" pitchFamily="2" charset="-122"/>
              </a:rPr>
              <a:t>Contact </a:t>
            </a:r>
            <a:r>
              <a:rPr lang="en-US" dirty="0" smtClean="0">
                <a:ea typeface="宋体" pitchFamily="2" charset="-122"/>
              </a:rPr>
              <a:t>me </a:t>
            </a:r>
          </a:p>
          <a:p>
            <a:pPr lvl="1"/>
            <a:r>
              <a:rPr lang="en-US" dirty="0" smtClean="0">
                <a:ea typeface="宋体" pitchFamily="2" charset="-122"/>
              </a:rPr>
              <a:t>Toomey </a:t>
            </a:r>
            <a:r>
              <a:rPr lang="en-US" dirty="0">
                <a:ea typeface="宋体" pitchFamily="2" charset="-122"/>
              </a:rPr>
              <a:t>Hall </a:t>
            </a:r>
            <a:r>
              <a:rPr lang="en-US" dirty="0" smtClean="0">
                <a:ea typeface="宋体" pitchFamily="2" charset="-122"/>
              </a:rPr>
              <a:t>272</a:t>
            </a:r>
          </a:p>
          <a:p>
            <a:pPr lvl="1"/>
            <a:r>
              <a:rPr lang="en-US" smtClean="0">
                <a:ea typeface="宋体" pitchFamily="2" charset="-122"/>
                <a:hlinkClick r:id="rId3"/>
              </a:rPr>
              <a:t>dux@mst.edu</a:t>
            </a:r>
            <a:endParaRPr lang="en-US" dirty="0">
              <a:ea typeface="宋体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08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Robustness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838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robustness of a product is </a:t>
            </a:r>
            <a:r>
              <a:rPr lang="en-US" dirty="0" smtClean="0"/>
              <a:t>the ability that its performances </a:t>
            </a:r>
            <a:r>
              <a:rPr lang="en-US" dirty="0"/>
              <a:t>are not affected by the uncertain inputs or environment </a:t>
            </a:r>
            <a:r>
              <a:rPr lang="en-US" dirty="0" smtClean="0"/>
              <a:t>conditions (noises). </a:t>
            </a:r>
          </a:p>
          <a:p>
            <a:r>
              <a:rPr lang="en-US" dirty="0" smtClean="0"/>
              <a:t>Robustness is insensitivity to uncertainty.</a:t>
            </a:r>
            <a:endParaRPr lang="en-US" dirty="0"/>
          </a:p>
          <a:p>
            <a:r>
              <a:rPr lang="en-US" dirty="0" smtClean="0"/>
              <a:t>A robust product can work under large uncertainties.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74" y="843044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0676"/>
            <a:ext cx="8229600" cy="1143000"/>
          </a:xfrm>
        </p:spPr>
        <p:txBody>
          <a:bodyPr/>
          <a:lstStyle/>
          <a:p>
            <a:r>
              <a:rPr lang="en-US" dirty="0" smtClean="0"/>
              <a:t>Variation (Uncertainty)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94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Piece-to-piece variation</a:t>
            </a:r>
          </a:p>
          <a:p>
            <a:r>
              <a:rPr lang="en-US" dirty="0"/>
              <a:t>Customer usage and duty cycle</a:t>
            </a:r>
          </a:p>
          <a:p>
            <a:r>
              <a:rPr lang="en-US" dirty="0" smtClean="0"/>
              <a:t>Human errors</a:t>
            </a:r>
          </a:p>
          <a:p>
            <a:r>
              <a:rPr lang="en-US" dirty="0" smtClean="0"/>
              <a:t>Model inaccuracy</a:t>
            </a:r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1"/>
          <p:cNvGrpSpPr>
            <a:grpSpLocks noChangeAspect="1"/>
          </p:cNvGrpSpPr>
          <p:nvPr/>
        </p:nvGrpSpPr>
        <p:grpSpPr bwMode="auto">
          <a:xfrm>
            <a:off x="243632" y="4234075"/>
            <a:ext cx="8641090" cy="1524000"/>
            <a:chOff x="2707" y="9127"/>
            <a:chExt cx="6597" cy="1164"/>
          </a:xfrm>
        </p:grpSpPr>
        <p:sp>
          <p:nvSpPr>
            <p:cNvPr id="1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707" y="9127"/>
              <a:ext cx="6279" cy="1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893" y="9722"/>
              <a:ext cx="3524" cy="1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417" y="9722"/>
              <a:ext cx="1619" cy="11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6414" y="9349"/>
              <a:ext cx="3" cy="3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8036" y="9349"/>
              <a:ext cx="2" cy="3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6417" y="9426"/>
              <a:ext cx="163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6556" y="9156"/>
              <a:ext cx="120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Uncertainty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447" y="9873"/>
              <a:ext cx="165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Present state of knowledge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770" y="9849"/>
              <a:ext cx="1561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Complete ignorance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893" y="9845"/>
              <a:ext cx="6049" cy="1"/>
            </a:xfrm>
            <a:prstGeom prst="line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8148" y="9554"/>
              <a:ext cx="115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Knowledge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411" y="9878"/>
              <a:ext cx="134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Complete knowledge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8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 smtClean="0"/>
              <a:t>Example: Cantilever </a:t>
            </a:r>
            <a:r>
              <a:rPr lang="en-US" dirty="0"/>
              <a:t>Beam</a:t>
            </a: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1169988" y="1082675"/>
            <a:ext cx="5829300" cy="1804988"/>
            <a:chOff x="2845" y="2049"/>
            <a:chExt cx="6355" cy="1968"/>
          </a:xfrm>
        </p:grpSpPr>
        <p:sp>
          <p:nvSpPr>
            <p:cNvPr id="9" name="AutoShape 6"/>
            <p:cNvSpPr>
              <a:spLocks noChangeAspect="1" noChangeArrowheads="1"/>
            </p:cNvSpPr>
            <p:nvPr/>
          </p:nvSpPr>
          <p:spPr bwMode="auto">
            <a:xfrm>
              <a:off x="2845" y="2049"/>
              <a:ext cx="6355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8368" y="2833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h</a:t>
              </a:r>
              <a:r>
                <a:rPr lang="en-US" altLang="zh-CN" sz="1200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670" y="2838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h</a:t>
              </a:r>
              <a:r>
                <a:rPr lang="en-US" altLang="zh-CN" sz="1200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984" y="3681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b</a:t>
              </a:r>
              <a:r>
                <a:rPr lang="en-US" altLang="zh-CN" sz="1200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8253" y="3243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b</a:t>
              </a:r>
              <a:r>
                <a:rPr lang="en-US" altLang="zh-CN" sz="1200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178" y="2731"/>
              <a:ext cx="2331" cy="55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510" y="2854"/>
              <a:ext cx="1744" cy="28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175" y="2629"/>
              <a:ext cx="8" cy="7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102" y="2709"/>
              <a:ext cx="64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094" y="2821"/>
              <a:ext cx="72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3102" y="2937"/>
              <a:ext cx="64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3098" y="3053"/>
              <a:ext cx="72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3106" y="3169"/>
              <a:ext cx="64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098" y="3281"/>
              <a:ext cx="72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7234" y="3366"/>
              <a:ext cx="2" cy="4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3168" y="3241"/>
              <a:ext cx="4" cy="5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5502" y="3498"/>
              <a:ext cx="4" cy="3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5507" y="3723"/>
              <a:ext cx="17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159" y="3719"/>
              <a:ext cx="2347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4124" y="3433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l</a:t>
              </a:r>
              <a:r>
                <a:rPr lang="en-US" altLang="zh-CN" sz="1200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106" y="3439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l</a:t>
              </a:r>
              <a:r>
                <a:rPr lang="en-US" altLang="zh-CN" sz="1200" baseline="-25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1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7966" y="2728"/>
              <a:ext cx="392" cy="55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8087" y="2857"/>
              <a:ext cx="162" cy="30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7228" y="2143"/>
              <a:ext cx="1" cy="6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904" y="2049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P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8235" y="3313"/>
              <a:ext cx="6" cy="2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8106" y="3315"/>
              <a:ext cx="7" cy="2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7975" y="3496"/>
              <a:ext cx="1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8229" y="3499"/>
              <a:ext cx="20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7972" y="3299"/>
              <a:ext cx="3" cy="49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8353" y="3301"/>
              <a:ext cx="2" cy="4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7956" y="3703"/>
              <a:ext cx="4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arrow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8399" y="2859"/>
              <a:ext cx="19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8240" y="3162"/>
              <a:ext cx="28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8365" y="2726"/>
              <a:ext cx="39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8376" y="3277"/>
              <a:ext cx="38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8450" y="2865"/>
              <a:ext cx="3" cy="3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arrow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8714" y="2728"/>
              <a:ext cx="4" cy="5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arrow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6684" y="2498"/>
              <a:ext cx="2" cy="2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 flipH="1">
              <a:off x="6535" y="2498"/>
              <a:ext cx="1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6698" y="3228"/>
              <a:ext cx="2" cy="2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 flipH="1">
              <a:off x="6548" y="3443"/>
              <a:ext cx="15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6462" y="2215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A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6493" y="3424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A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7891" y="2280"/>
              <a:ext cx="68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A - A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H="1">
              <a:off x="8088" y="2853"/>
              <a:ext cx="6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 flipH="1">
              <a:off x="8086" y="2856"/>
              <a:ext cx="132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H="1">
              <a:off x="8116" y="2952"/>
              <a:ext cx="132" cy="2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H="1">
              <a:off x="8194" y="3079"/>
              <a:ext cx="54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5355" y="2348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B</a:t>
              </a:r>
              <a:endParaRPr lang="en-US" altLang="en-US">
                <a:ea typeface="宋体" pitchFamily="2" charset="-122"/>
              </a:endParaRP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3136" y="2347"/>
              <a:ext cx="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r>
                <a:rPr lang="en-US" altLang="zh-CN" sz="1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C</a:t>
              </a:r>
              <a:endParaRPr lang="en-US" altLang="en-US">
                <a:ea typeface="宋体" pitchFamily="2" charset="-122"/>
              </a:endParaRPr>
            </a:p>
          </p:txBody>
        </p: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715963" y="3209925"/>
            <a:ext cx="4964112" cy="833438"/>
            <a:chOff x="1038" y="1824"/>
            <a:chExt cx="3127" cy="525"/>
          </a:xfrm>
        </p:grpSpPr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1038" y="1911"/>
              <a:ext cx="2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The maximum stress </a:t>
              </a:r>
              <a:endParaRPr lang="en-US" altLang="en-US" dirty="0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62" name="Object 59"/>
            <p:cNvGraphicFramePr>
              <a:graphicFrameLocks noChangeAspect="1"/>
            </p:cNvGraphicFramePr>
            <p:nvPr/>
          </p:nvGraphicFramePr>
          <p:xfrm>
            <a:off x="2832" y="1824"/>
            <a:ext cx="1333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" name="Equation" r:id="rId3" imgW="1104900" imgH="431800" progId="Equation.DSMT4">
                    <p:embed/>
                  </p:oleObj>
                </mc:Choice>
                <mc:Fallback>
                  <p:oleObj name="Equation" r:id="rId3" imgW="11049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824"/>
                          <a:ext cx="1333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0"/>
          <p:cNvGrpSpPr>
            <a:grpSpLocks/>
          </p:cNvGrpSpPr>
          <p:nvPr/>
        </p:nvGrpSpPr>
        <p:grpSpPr bwMode="auto">
          <a:xfrm>
            <a:off x="681038" y="2811463"/>
            <a:ext cx="3238500" cy="457200"/>
            <a:chOff x="960" y="2256"/>
            <a:chExt cx="2040" cy="288"/>
          </a:xfrm>
        </p:grpSpPr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960" y="2256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The material strength</a:t>
              </a:r>
              <a:endParaRPr lang="en-US" altLang="en-US">
                <a:latin typeface="Arial" pitchFamily="34" charset="0"/>
                <a:ea typeface="宋体" pitchFamily="2" charset="-122"/>
                <a:cs typeface="Times New Roman" pitchFamily="18" charset="0"/>
              </a:endParaRPr>
            </a:p>
          </p:txBody>
        </p:sp>
        <p:graphicFrame>
          <p:nvGraphicFramePr>
            <p:cNvPr id="65" name="Object 62"/>
            <p:cNvGraphicFramePr>
              <a:graphicFrameLocks noChangeAspect="1"/>
            </p:cNvGraphicFramePr>
            <p:nvPr/>
          </p:nvGraphicFramePr>
          <p:xfrm>
            <a:off x="2832" y="2304"/>
            <a:ext cx="16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0" name="Equation" r:id="rId5" imgW="139579" imgH="177646" progId="Equation.DSMT4">
                    <p:embed/>
                  </p:oleObj>
                </mc:Choice>
                <mc:Fallback>
                  <p:oleObj name="Equation" r:id="rId5" imgW="13957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304"/>
                          <a:ext cx="16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719138" y="3813175"/>
            <a:ext cx="3754437" cy="833438"/>
            <a:chOff x="1056" y="2516"/>
            <a:chExt cx="2365" cy="525"/>
          </a:xfrm>
        </p:grpSpPr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1056" y="2592"/>
              <a:ext cx="2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Arial Unicode MS" pitchFamily="34" charset="-122"/>
                  <a:cs typeface="Arial Unicode MS" pitchFamily="34" charset="-122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Factor of safety</a:t>
              </a:r>
            </a:p>
          </p:txBody>
        </p:sp>
        <p:graphicFrame>
          <p:nvGraphicFramePr>
            <p:cNvPr id="68" name="Object 65"/>
            <p:cNvGraphicFramePr>
              <a:graphicFrameLocks noChangeAspect="1"/>
            </p:cNvGraphicFramePr>
            <p:nvPr/>
          </p:nvGraphicFramePr>
          <p:xfrm>
            <a:off x="2410" y="2516"/>
            <a:ext cx="1011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1" name="Equation" r:id="rId7" imgW="837836" imgH="431613" progId="Equation.DSMT4">
                    <p:embed/>
                  </p:oleObj>
                </mc:Choice>
                <mc:Fallback>
                  <p:oleObj name="Equation" r:id="rId7" imgW="837836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0" y="2516"/>
                          <a:ext cx="1011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825500" y="4684713"/>
            <a:ext cx="57372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Reality: everything is uncertain</a:t>
            </a:r>
          </a:p>
          <a:p>
            <a:pPr>
              <a:defRPr/>
            </a:pPr>
            <a:r>
              <a:rPr lang="en-US" dirty="0" smtClean="0"/>
              <a:t>Load: P</a:t>
            </a:r>
            <a:r>
              <a:rPr lang="en-US" dirty="0"/>
              <a:t>=(2001.4, 1531.3, 2534.6, </a:t>
            </a:r>
            <a:r>
              <a:rPr lang="en-US" dirty="0">
                <a:latin typeface="Arial Unicode MS" pitchFamily="34" charset="-122"/>
              </a:rPr>
              <a:t>…</a:t>
            </a:r>
            <a:r>
              <a:rPr lang="en-US" dirty="0"/>
              <a:t>.) </a:t>
            </a:r>
            <a:r>
              <a:rPr lang="en-US" dirty="0" err="1"/>
              <a:t>kN</a:t>
            </a:r>
            <a:endParaRPr lang="en-US" dirty="0"/>
          </a:p>
          <a:p>
            <a:pPr>
              <a:defRPr/>
            </a:pPr>
            <a:r>
              <a:rPr lang="en-US" dirty="0" smtClean="0"/>
              <a:t>Yield strength: </a:t>
            </a:r>
            <a:r>
              <a:rPr lang="en-US" dirty="0" err="1" smtClean="0"/>
              <a:t>Sy</a:t>
            </a:r>
            <a:r>
              <a:rPr lang="en-US" dirty="0" smtClean="0"/>
              <a:t>=(</a:t>
            </a:r>
            <a:r>
              <a:rPr lang="en-US" dirty="0"/>
              <a:t>120.5, 101.3, 131.2, 170.9,</a:t>
            </a:r>
            <a:r>
              <a:rPr lang="en-US" dirty="0">
                <a:latin typeface="Arial Unicode MS" pitchFamily="34" charset="-122"/>
              </a:rPr>
              <a:t>…</a:t>
            </a:r>
            <a:r>
              <a:rPr lang="en-US" dirty="0"/>
              <a:t>) MPa</a:t>
            </a:r>
          </a:p>
          <a:p>
            <a:pPr>
              <a:defRPr/>
            </a:pPr>
            <a:r>
              <a:rPr lang="en-US" dirty="0" smtClean="0"/>
              <a:t>Dimension: </a:t>
            </a:r>
            <a:r>
              <a:rPr lang="en-US" i="1" dirty="0" smtClean="0"/>
              <a:t>h</a:t>
            </a:r>
            <a:r>
              <a:rPr lang="en-US" baseline="-25000" dirty="0" smtClean="0"/>
              <a:t>1</a:t>
            </a:r>
            <a:r>
              <a:rPr lang="en-US" dirty="0"/>
              <a:t>= 100</a:t>
            </a:r>
            <a:r>
              <a:rPr lang="en-US" dirty="0">
                <a:sym typeface="Symbol" pitchFamily="18" charset="2"/>
              </a:rPr>
              <a:t>0.01 mm</a:t>
            </a:r>
          </a:p>
          <a:p>
            <a:pPr>
              <a:defRPr/>
            </a:pPr>
            <a:r>
              <a:rPr lang="en-US" dirty="0" smtClean="0"/>
              <a:t>Dimension</a:t>
            </a:r>
            <a:r>
              <a:rPr lang="en-US" i="1" dirty="0" smtClean="0"/>
              <a:t>: b</a:t>
            </a:r>
            <a:r>
              <a:rPr lang="en-US" baseline="-25000" dirty="0" smtClean="0"/>
              <a:t>1</a:t>
            </a:r>
            <a:r>
              <a:rPr lang="en-US" dirty="0"/>
              <a:t>= 50</a:t>
            </a:r>
            <a:r>
              <a:rPr lang="en-US" dirty="0">
                <a:sym typeface="Symbol" pitchFamily="18" charset="2"/>
              </a:rPr>
              <a:t>0.01 mm</a:t>
            </a:r>
            <a:r>
              <a:rPr lang="en-US" dirty="0"/>
              <a:t>, </a:t>
            </a:r>
            <a:r>
              <a:rPr lang="en-US" dirty="0">
                <a:latin typeface="Arial Unicode MS" pitchFamily="34" charset="-122"/>
              </a:rPr>
              <a:t>…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of Robust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the effect of uncertainty (variation) without eliminating the cause of uncertainty.</a:t>
            </a:r>
          </a:p>
          <a:p>
            <a:r>
              <a:rPr lang="en-US" dirty="0" smtClean="0"/>
              <a:t>How? </a:t>
            </a:r>
          </a:p>
          <a:p>
            <a:r>
              <a:rPr lang="en-US" dirty="0" smtClean="0"/>
              <a:t>By changing design variables to make the performance not sensitive to uncertainty.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Tile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122219"/>
            <a:ext cx="5062451" cy="5076190"/>
          </a:xfrm>
        </p:spPr>
        <p:txBody>
          <a:bodyPr>
            <a:noAutofit/>
          </a:bodyPr>
          <a:lstStyle/>
          <a:p>
            <a:r>
              <a:rPr lang="en-US" sz="2200" dirty="0" smtClean="0"/>
              <a:t>Output: Tile dimensions</a:t>
            </a:r>
          </a:p>
          <a:p>
            <a:r>
              <a:rPr lang="en-US" sz="2200" dirty="0" smtClean="0"/>
              <a:t>Problem: Large variability in dimensions</a:t>
            </a:r>
          </a:p>
          <a:p>
            <a:r>
              <a:rPr lang="en-US" sz="2200" dirty="0" smtClean="0"/>
              <a:t>Uncertainty source: Huge variation in temperature</a:t>
            </a:r>
          </a:p>
          <a:p>
            <a:r>
              <a:rPr lang="en-US" sz="2200" dirty="0" smtClean="0"/>
              <a:t>Possible solutions </a:t>
            </a:r>
          </a:p>
          <a:p>
            <a:pPr lvl="1"/>
            <a:r>
              <a:rPr lang="en-US" sz="2200" dirty="0" smtClean="0"/>
              <a:t>Screening</a:t>
            </a:r>
          </a:p>
          <a:p>
            <a:pPr lvl="1"/>
            <a:r>
              <a:rPr lang="en-US" sz="2200" dirty="0" smtClean="0"/>
              <a:t>Redesign the kiln</a:t>
            </a:r>
          </a:p>
          <a:p>
            <a:pPr lvl="1"/>
            <a:r>
              <a:rPr lang="en-US" sz="2200" dirty="0" smtClean="0"/>
              <a:t>Too expensive</a:t>
            </a:r>
          </a:p>
          <a:p>
            <a:pPr marL="514350" indent="-457200"/>
            <a:r>
              <a:rPr lang="en-US" sz="2200" dirty="0" smtClean="0"/>
              <a:t>Robust design solution</a:t>
            </a:r>
          </a:p>
          <a:p>
            <a:pPr lvl="1"/>
            <a:r>
              <a:rPr lang="en-US" sz="2200" dirty="0"/>
              <a:t>Do not control the temperature</a:t>
            </a:r>
          </a:p>
          <a:p>
            <a:pPr lvl="1"/>
            <a:r>
              <a:rPr lang="en-US" sz="2200" dirty="0"/>
              <a:t>Change design variables: increasing the  lime content of the clay from 1% to 5%</a:t>
            </a:r>
          </a:p>
          <a:p>
            <a:pPr lvl="1"/>
            <a:r>
              <a:rPr lang="en-US" sz="2200" dirty="0"/>
              <a:t>Inexpensive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8749" y="6476472"/>
            <a:ext cx="53652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Phadke</a:t>
            </a:r>
            <a:r>
              <a:rPr lang="en-US" dirty="0" smtClean="0"/>
              <a:t>: Quality Engineering Using Robust Design, 1989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423"/>
            <a:ext cx="8229600" cy="1143000"/>
          </a:xfrm>
        </p:spPr>
        <p:txBody>
          <a:bodyPr/>
          <a:lstStyle/>
          <a:p>
            <a:r>
              <a:rPr lang="en-US" dirty="0" smtClean="0"/>
              <a:t>Benefits of Robust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Product performance insensitive to material variation –&gt; </a:t>
            </a:r>
            <a:r>
              <a:rPr lang="en-US" dirty="0" smtClean="0">
                <a:solidFill>
                  <a:srgbClr val="FF0000"/>
                </a:solidFill>
              </a:rPr>
              <a:t>use of low grade material and components</a:t>
            </a:r>
          </a:p>
          <a:p>
            <a:r>
              <a:rPr lang="en-US" dirty="0"/>
              <a:t>Product performance insensitive </a:t>
            </a:r>
            <a:r>
              <a:rPr lang="en-US" dirty="0" smtClean="0"/>
              <a:t>to manufacturing variation -&gt; </a:t>
            </a:r>
            <a:r>
              <a:rPr lang="en-US" dirty="0" smtClean="0">
                <a:solidFill>
                  <a:srgbClr val="FF0000"/>
                </a:solidFill>
              </a:rPr>
              <a:t>reduced labor and </a:t>
            </a:r>
            <a:r>
              <a:rPr lang="en-US" dirty="0">
                <a:solidFill>
                  <a:srgbClr val="FF0000"/>
                </a:solidFill>
              </a:rPr>
              <a:t>manufacturing cost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Product </a:t>
            </a:r>
            <a:r>
              <a:rPr lang="en-US" dirty="0"/>
              <a:t>performance </a:t>
            </a:r>
            <a:r>
              <a:rPr lang="en-US" dirty="0" smtClean="0"/>
              <a:t>insensitive to the variation in operating environment -&gt; </a:t>
            </a:r>
            <a:r>
              <a:rPr lang="en-US" dirty="0" smtClean="0">
                <a:solidFill>
                  <a:srgbClr val="FF0000"/>
                </a:solidFill>
              </a:rPr>
              <a:t>higher reliability and lower operation cost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10581</TotalTime>
  <Words>1567</Words>
  <Application>Microsoft Office PowerPoint</Application>
  <PresentationFormat>On-screen Show (4:3)</PresentationFormat>
  <Paragraphs>328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Equation</vt:lpstr>
      <vt:lpstr>Picture</vt:lpstr>
      <vt:lpstr>Bitmap Image</vt:lpstr>
      <vt:lpstr>Robust Design and Reliability-Based Design</vt:lpstr>
      <vt:lpstr>Outline</vt:lpstr>
      <vt:lpstr>Robust Design</vt:lpstr>
      <vt:lpstr>Robustness</vt:lpstr>
      <vt:lpstr>Variation (Uncertainty)</vt:lpstr>
      <vt:lpstr>An Example: Cantilever Beam</vt:lpstr>
      <vt:lpstr>Principle of Robust Design</vt:lpstr>
      <vt:lpstr>Example: Tile Manufacturing</vt:lpstr>
      <vt:lpstr>Benefits of Robust Design</vt:lpstr>
      <vt:lpstr>How Do We Quantify Uncertainty?</vt:lpstr>
      <vt:lpstr>Probability Distribution</vt:lpstr>
      <vt:lpstr>TV Example</vt:lpstr>
      <vt:lpstr>TV Example</vt:lpstr>
      <vt:lpstr>How to Evaluate Robustness?</vt:lpstr>
      <vt:lpstr>Expected Quality Loss</vt:lpstr>
      <vt:lpstr>Robust Design</vt:lpstr>
      <vt:lpstr>Other Types of Quality Loss</vt:lpstr>
      <vt:lpstr>How to Select Design Variables to Achieve Robustness?</vt:lpstr>
      <vt:lpstr>Parameter Design</vt:lpstr>
      <vt:lpstr>More about Sensitivity</vt:lpstr>
      <vt:lpstr>Example: Robust Mechanism Synthesis</vt:lpstr>
      <vt:lpstr>Results</vt:lpstr>
      <vt:lpstr>Example 2 - Piston Engine Robust Design</vt:lpstr>
      <vt:lpstr>Other Method Operating Window Methods</vt:lpstr>
      <vt:lpstr>Related Issue: Reliability (R)</vt:lpstr>
      <vt:lpstr>Reliability vs. Robustness</vt:lpstr>
      <vt:lpstr>How to Design for Reliability?</vt:lpstr>
      <vt:lpstr>Software Tools</vt:lpstr>
      <vt:lpstr>Conclusions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Design and Reliability-Based Design</dc:title>
  <dc:creator>xiaoping</dc:creator>
  <cp:lastModifiedBy>xiaoping</cp:lastModifiedBy>
  <cp:revision>363</cp:revision>
  <cp:lastPrinted>2014-02-13T16:43:31Z</cp:lastPrinted>
  <dcterms:created xsi:type="dcterms:W3CDTF">2011-02-25T16:10:15Z</dcterms:created>
  <dcterms:modified xsi:type="dcterms:W3CDTF">2015-06-20T21:04:24Z</dcterms:modified>
</cp:coreProperties>
</file>